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71" r:id="rId3"/>
    <p:sldId id="272" r:id="rId4"/>
    <p:sldId id="273" r:id="rId5"/>
    <p:sldId id="274" r:id="rId6"/>
    <p:sldId id="277" r:id="rId7"/>
    <p:sldId id="278" r:id="rId8"/>
    <p:sldId id="279" r:id="rId9"/>
    <p:sldId id="280" r:id="rId10"/>
    <p:sldId id="281" r:id="rId11"/>
    <p:sldId id="283" r:id="rId12"/>
    <p:sldId id="284" r:id="rId13"/>
    <p:sldId id="285" r:id="rId14"/>
    <p:sldId id="287" r:id="rId15"/>
    <p:sldId id="288" r:id="rId16"/>
    <p:sldId id="286" r:id="rId17"/>
    <p:sldId id="290" r:id="rId18"/>
    <p:sldId id="291" r:id="rId19"/>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3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5" d="100"/>
          <a:sy n="75" d="100"/>
        </p:scale>
        <p:origin x="678" y="78"/>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полнитель верхне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rtl="0"/>
            <a:r>
              <a:rPr lang="en-US"/>
              <a:t>01.09.2016</a:t>
            </a:r>
            <a:endParaRPr/>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rtl="0"/>
            <a:fld id="{73F7AA83-DE31-4E93-AB07-EF7FB05F6670}" type="slidenum">
              <a:rPr/>
              <a:pPr rtl="0"/>
              <a:t>‹#›</a:t>
            </a:fld>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l" rtl="0">
              <a:defRPr sz="1200"/>
            </a:lvl1pPr>
          </a:lstStyle>
          <a:p>
            <a:pPr rtl="0"/>
            <a:r>
              <a:rPr lang="en-US"/>
              <a:t>01.09.2016</a:t>
            </a:r>
            <a:endParaRPr/>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a:p>
        </p:txBody>
      </p:sp>
      <p:sp>
        <p:nvSpPr>
          <p:cNvPr id="5" name="Заполнитель заме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t>Щелкните, чтобы изменить стили текста образца слайда</a:t>
            </a:r>
          </a:p>
          <a:p>
            <a:pPr lvl="1" rtl="0"/>
            <a:r>
              <a:t>Второй уровень</a:t>
            </a:r>
          </a:p>
          <a:p>
            <a:pPr lvl="2" rtl="0"/>
            <a:r>
              <a:t>Третий уровень</a:t>
            </a:r>
          </a:p>
          <a:p>
            <a:pPr lvl="3" rtl="0"/>
            <a:r>
              <a:t>Четвертый уровень</a:t>
            </a:r>
          </a:p>
          <a:p>
            <a:pPr lvl="4" rtl="0"/>
            <a:r>
              <a:t>Пятый уровень</a:t>
            </a:r>
          </a:p>
        </p:txBody>
      </p:sp>
      <p:sp>
        <p:nvSpPr>
          <p:cNvPr id="6" name="Заполнитель нижне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rtl="0">
              <a:defRPr sz="1200"/>
            </a:lvl1pPr>
          </a:lstStyle>
          <a:p>
            <a:pPr rtl="0"/>
            <a:fld id="{935E2820-AFE1-45FA-949E-17BDB534E1DC}" type="slidenum">
              <a:rPr/>
              <a:pPr rtl="0"/>
              <a:t>‹#›</a:t>
            </a:fld>
            <a:endParaRPr/>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rtlCol="0"/>
          <a:lstStyle/>
          <a:p>
            <a:pPr rtl="0"/>
            <a:endParaRPr lang="en-US"/>
          </a:p>
        </p:txBody>
      </p:sp>
      <p:sp>
        <p:nvSpPr>
          <p:cNvPr id="4" name="Заполнитель номера слайда 3"/>
          <p:cNvSpPr>
            <a:spLocks noGrp="1"/>
          </p:cNvSpPr>
          <p:nvPr>
            <p:ph type="sldNum" sz="quarter" idx="10"/>
          </p:nvPr>
        </p:nvSpPr>
        <p:spPr/>
        <p:txBody>
          <a:bodyPr rtlCol="0"/>
          <a:lstStyle/>
          <a:p>
            <a:pPr rtl="0"/>
            <a:fld id="{935E2820-AFE1-45FA-949E-17BDB534E1DC}" type="slidenum">
              <a:rPr lang="en-US" smtClean="0"/>
              <a:pPr rtl="0"/>
              <a:t>1</a:t>
            </a:fld>
            <a:endParaRPr lang="en-US"/>
          </a:p>
        </p:txBody>
      </p:sp>
    </p:spTree>
    <p:extLst>
      <p:ext uri="{BB962C8B-B14F-4D97-AF65-F5344CB8AC3E}">
        <p14:creationId xmlns:p14="http://schemas.microsoft.com/office/powerpoint/2010/main" val="306991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65213" y="304800"/>
            <a:ext cx="7091361" cy="2793906"/>
          </a:xfrm>
        </p:spPr>
        <p:txBody>
          <a:bodyPr rtlCol="0" anchor="b">
            <a:normAutofit/>
          </a:bodyPr>
          <a:lstStyle>
            <a:lvl1pPr algn="l" rtl="0">
              <a:lnSpc>
                <a:spcPct val="80000"/>
              </a:lnSpc>
              <a:defRPr sz="6600"/>
            </a:lvl1pPr>
          </a:lstStyle>
          <a:p>
            <a:pPr rtl="0"/>
            <a:r>
              <a:rPr lang="ru-RU" smtClean="0"/>
              <a:t>Образец заголовка</a:t>
            </a:r>
            <a:endParaRPr/>
          </a:p>
        </p:txBody>
      </p:sp>
      <p:sp>
        <p:nvSpPr>
          <p:cNvPr id="3" name="Подзаголовок 2"/>
          <p:cNvSpPr>
            <a:spLocks noGrp="1"/>
          </p:cNvSpPr>
          <p:nvPr>
            <p:ph type="subTitle" idx="1"/>
          </p:nvPr>
        </p:nvSpPr>
        <p:spPr>
          <a:xfrm>
            <a:off x="1065213" y="3108804"/>
            <a:ext cx="7091361" cy="838200"/>
          </a:xfrm>
        </p:spPr>
        <p:txBody>
          <a:bodyPr rtlCol="0"/>
          <a:lstStyle>
            <a:lvl1pPr marL="0" indent="0" algn="l" rtl="0">
              <a:spcBef>
                <a:spcPts val="0"/>
              </a:spcBef>
              <a:buNone/>
              <a:defRPr sz="2400">
                <a:solidFill>
                  <a:schemeClr val="accent2"/>
                </a:solidFill>
              </a:defRPr>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ru-RU" smtClean="0"/>
              <a:t>Образец подзаголовка</a:t>
            </a:r>
            <a:endParaRPr/>
          </a:p>
        </p:txBody>
      </p:sp>
      <p:sp>
        <p:nvSpPr>
          <p:cNvPr id="8" name="Дата 7"/>
          <p:cNvSpPr>
            <a:spLocks noGrp="1"/>
          </p:cNvSpPr>
          <p:nvPr>
            <p:ph type="dt" sz="half" idx="10"/>
          </p:nvPr>
        </p:nvSpPr>
        <p:spPr/>
        <p:txBody>
          <a:bodyPr rtlCol="0"/>
          <a:lstStyle/>
          <a:p>
            <a:pPr rtl="0"/>
            <a:r>
              <a:rPr lang="en-US"/>
              <a:t>01.09.2016</a:t>
            </a:r>
            <a:endParaRPr/>
          </a:p>
        </p:txBody>
      </p:sp>
      <p:sp>
        <p:nvSpPr>
          <p:cNvPr id="9" name="Нижний колонтитул 8"/>
          <p:cNvSpPr>
            <a:spLocks noGrp="1"/>
          </p:cNvSpPr>
          <p:nvPr>
            <p:ph type="ftr" sz="quarter" idx="11"/>
          </p:nvPr>
        </p:nvSpPr>
        <p:spPr/>
        <p:txBody>
          <a:bodyPr rtlCol="0"/>
          <a:lstStyle/>
          <a:p>
            <a:pPr rtl="0"/>
            <a:endParaRPr/>
          </a:p>
        </p:txBody>
      </p:sp>
      <p:sp>
        <p:nvSpPr>
          <p:cNvPr id="10" name="Номер слайда 9"/>
          <p:cNvSpPr>
            <a:spLocks noGrp="1"/>
          </p:cNvSpPr>
          <p:nvPr>
            <p:ph type="sldNum" sz="quarter" idx="12"/>
          </p:nvPr>
        </p:nvSpPr>
        <p:spPr/>
        <p:txBody>
          <a:bodyPr rtlCol="0"/>
          <a:lstStyle/>
          <a:p>
            <a:pPr rtl="0"/>
            <a:fld id="{8FDBFFB2-86D9-4B8F-A59A-553A60B94BBE}" type="slidenum">
              <a:rPr/>
              <a:pPr rtl="0"/>
              <a:t>‹#›</a:t>
            </a:fld>
            <a:endParaRPr/>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a:p>
        </p:txBody>
      </p:sp>
      <p:sp>
        <p:nvSpPr>
          <p:cNvPr id="3" name="Вертикальный текст 2"/>
          <p:cNvSpPr>
            <a:spLocks noGrp="1"/>
          </p:cNvSpPr>
          <p:nvPr>
            <p:ph type="body" orient="vert" idx="1"/>
          </p:nvPr>
        </p:nvSpPr>
        <p:spPr/>
        <p:txBody>
          <a:bodyPr vert="eaVert" rtlCol="0"/>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a:p>
        </p:txBody>
      </p:sp>
      <p:sp>
        <p:nvSpPr>
          <p:cNvPr id="4" name="Дата 3"/>
          <p:cNvSpPr>
            <a:spLocks noGrp="1"/>
          </p:cNvSpPr>
          <p:nvPr>
            <p:ph type="dt" sz="half" idx="10"/>
          </p:nvPr>
        </p:nvSpPr>
        <p:spPr/>
        <p:txBody>
          <a:bodyPr rtlCol="0"/>
          <a:lstStyle/>
          <a:p>
            <a:pPr rtl="0"/>
            <a:r>
              <a:rPr lang="en-US"/>
              <a:t>01.09.2016</a:t>
            </a:r>
            <a:endParaRPr/>
          </a:p>
        </p:txBody>
      </p:sp>
      <p:sp>
        <p:nvSpPr>
          <p:cNvPr id="5" name="Нижний колонтитул 4"/>
          <p:cNvSpPr>
            <a:spLocks noGrp="1"/>
          </p:cNvSpPr>
          <p:nvPr>
            <p:ph type="ftr" sz="quarter" idx="11"/>
          </p:nvPr>
        </p:nvSpPr>
        <p:spPr/>
        <p:txBody>
          <a:bodyPr rtlCol="0"/>
          <a:lstStyle/>
          <a:p>
            <a:pPr rtl="0"/>
            <a:endParaRPr/>
          </a:p>
        </p:txBody>
      </p:sp>
      <p:sp>
        <p:nvSpPr>
          <p:cNvPr id="6" name="Номер слайда 5"/>
          <p:cNvSpPr>
            <a:spLocks noGrp="1"/>
          </p:cNvSpPr>
          <p:nvPr>
            <p:ph type="sldNum" sz="quarter" idx="12"/>
          </p:nvPr>
        </p:nvSpPr>
        <p:spPr/>
        <p:txBody>
          <a:bodyPr rtlCol="0"/>
          <a:lstStyle/>
          <a:p>
            <a:pPr rtl="0"/>
            <a:fld id="{8FDBFFB2-86D9-4B8F-A59A-553A60B94BBE}" type="slidenum">
              <a:rPr/>
              <a:pPr rtl="0"/>
              <a:t>‹#›</a:t>
            </a:fld>
            <a:endParaRPr/>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865014" y="304801"/>
            <a:ext cx="1715800" cy="5410200"/>
          </a:xfrm>
        </p:spPr>
        <p:txBody>
          <a:bodyPr vert="eaVert" rtlCol="0"/>
          <a:lstStyle/>
          <a:p>
            <a:pPr rtl="0"/>
            <a:r>
              <a:rPr lang="ru-RU" smtClean="0"/>
              <a:t>Образец заголовка</a:t>
            </a:r>
            <a:endParaRPr/>
          </a:p>
        </p:txBody>
      </p:sp>
      <p:sp>
        <p:nvSpPr>
          <p:cNvPr id="3" name="Вертикальный текст 2"/>
          <p:cNvSpPr>
            <a:spLocks noGrp="1"/>
          </p:cNvSpPr>
          <p:nvPr>
            <p:ph type="body" orient="vert" idx="1"/>
          </p:nvPr>
        </p:nvSpPr>
        <p:spPr>
          <a:xfrm>
            <a:off x="2209800" y="304801"/>
            <a:ext cx="7502814" cy="5410200"/>
          </a:xfrm>
        </p:spPr>
        <p:txBody>
          <a:bodyPr vert="eaVert" rtlCol="0"/>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a:p>
        </p:txBody>
      </p:sp>
      <p:sp>
        <p:nvSpPr>
          <p:cNvPr id="4" name="Дата 3"/>
          <p:cNvSpPr>
            <a:spLocks noGrp="1"/>
          </p:cNvSpPr>
          <p:nvPr>
            <p:ph type="dt" sz="half" idx="10"/>
          </p:nvPr>
        </p:nvSpPr>
        <p:spPr/>
        <p:txBody>
          <a:bodyPr rtlCol="0"/>
          <a:lstStyle/>
          <a:p>
            <a:pPr rtl="0"/>
            <a:r>
              <a:rPr lang="en-US"/>
              <a:t>01.09.2016</a:t>
            </a:r>
            <a:endParaRPr/>
          </a:p>
        </p:txBody>
      </p:sp>
      <p:sp>
        <p:nvSpPr>
          <p:cNvPr id="5" name="Нижний колонтитул 4"/>
          <p:cNvSpPr>
            <a:spLocks noGrp="1"/>
          </p:cNvSpPr>
          <p:nvPr>
            <p:ph type="ftr" sz="quarter" idx="11"/>
          </p:nvPr>
        </p:nvSpPr>
        <p:spPr/>
        <p:txBody>
          <a:bodyPr rtlCol="0"/>
          <a:lstStyle/>
          <a:p>
            <a:pPr rtl="0"/>
            <a:endParaRPr/>
          </a:p>
        </p:txBody>
      </p:sp>
      <p:sp>
        <p:nvSpPr>
          <p:cNvPr id="6" name="Номер слайда 5"/>
          <p:cNvSpPr>
            <a:spLocks noGrp="1"/>
          </p:cNvSpPr>
          <p:nvPr>
            <p:ph type="sldNum" sz="quarter" idx="12"/>
          </p:nvPr>
        </p:nvSpPr>
        <p:spPr/>
        <p:txBody>
          <a:bodyPr rtlCol="0"/>
          <a:lstStyle/>
          <a:p>
            <a:pPr rtl="0"/>
            <a:fld id="{8FDBFFB2-86D9-4B8F-A59A-553A60B94BBE}" type="slidenum">
              <a:rPr/>
              <a:pPr rtl="0"/>
              <a:t>‹#›</a:t>
            </a:fld>
            <a:endParaRPr/>
          </a:p>
        </p:txBody>
      </p:sp>
    </p:spTree>
    <p:extLst>
      <p:ext uri="{BB962C8B-B14F-4D97-AF65-F5344CB8AC3E}">
        <p14:creationId xmlns:p14="http://schemas.microsoft.com/office/powerpoint/2010/main" val="129949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a:p>
        </p:txBody>
      </p:sp>
      <p:sp>
        <p:nvSpPr>
          <p:cNvPr id="3" name="Объект 2"/>
          <p:cNvSpPr>
            <a:spLocks noGrp="1"/>
          </p:cNvSpPr>
          <p:nvPr>
            <p:ph idx="1"/>
          </p:nvPr>
        </p:nvSpPr>
        <p:spPr/>
        <p:txBody>
          <a:bodyPr rtlCol="0"/>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a:p>
        </p:txBody>
      </p:sp>
      <p:sp>
        <p:nvSpPr>
          <p:cNvPr id="4" name="Дата 3"/>
          <p:cNvSpPr>
            <a:spLocks noGrp="1"/>
          </p:cNvSpPr>
          <p:nvPr>
            <p:ph type="dt" sz="half" idx="10"/>
          </p:nvPr>
        </p:nvSpPr>
        <p:spPr/>
        <p:txBody>
          <a:bodyPr rtlCol="0"/>
          <a:lstStyle/>
          <a:p>
            <a:pPr rtl="0"/>
            <a:r>
              <a:rPr lang="en-US"/>
              <a:t>01.09.2016</a:t>
            </a:r>
            <a:endParaRPr/>
          </a:p>
        </p:txBody>
      </p:sp>
      <p:sp>
        <p:nvSpPr>
          <p:cNvPr id="5" name="Нижний колонтитул 4"/>
          <p:cNvSpPr>
            <a:spLocks noGrp="1"/>
          </p:cNvSpPr>
          <p:nvPr>
            <p:ph type="ftr" sz="quarter" idx="11"/>
          </p:nvPr>
        </p:nvSpPr>
        <p:spPr/>
        <p:txBody>
          <a:bodyPr rtlCol="0"/>
          <a:lstStyle/>
          <a:p>
            <a:pPr rtl="0"/>
            <a:endParaRPr/>
          </a:p>
        </p:txBody>
      </p:sp>
      <p:sp>
        <p:nvSpPr>
          <p:cNvPr id="6" name="Номер слайда 5"/>
          <p:cNvSpPr>
            <a:spLocks noGrp="1"/>
          </p:cNvSpPr>
          <p:nvPr>
            <p:ph type="sldNum" sz="quarter" idx="12"/>
          </p:nvPr>
        </p:nvSpPr>
        <p:spPr/>
        <p:txBody>
          <a:bodyPr rtlCol="0"/>
          <a:lstStyle/>
          <a:p>
            <a:pPr rtl="0"/>
            <a:fld id="{8FDBFFB2-86D9-4B8F-A59A-553A60B94BBE}" type="slidenum">
              <a:rPr/>
              <a:pPr rtl="0"/>
              <a:t>‹#›</a:t>
            </a:fld>
            <a:endParaRPr/>
          </a:p>
        </p:txBody>
      </p:sp>
    </p:spTree>
    <p:extLst>
      <p:ext uri="{BB962C8B-B14F-4D97-AF65-F5344CB8AC3E}">
        <p14:creationId xmlns:p14="http://schemas.microsoft.com/office/powerpoint/2010/main"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80013" y="1600200"/>
            <a:ext cx="6400801" cy="2486025"/>
          </a:xfrm>
        </p:spPr>
        <p:txBody>
          <a:bodyPr rtlCol="0" anchor="b">
            <a:normAutofit/>
          </a:bodyPr>
          <a:lstStyle>
            <a:lvl1pPr algn="l" rtl="0">
              <a:defRPr sz="5200"/>
            </a:lvl1pPr>
          </a:lstStyle>
          <a:p>
            <a:pPr rtl="0"/>
            <a:r>
              <a:rPr lang="ru-RU" smtClean="0"/>
              <a:t>Образец заголовка</a:t>
            </a:r>
            <a:endParaRPr/>
          </a:p>
        </p:txBody>
      </p:sp>
      <p:sp>
        <p:nvSpPr>
          <p:cNvPr id="3" name="Замещающий текст 2"/>
          <p:cNvSpPr>
            <a:spLocks noGrp="1"/>
          </p:cNvSpPr>
          <p:nvPr>
            <p:ph type="body" idx="1"/>
          </p:nvPr>
        </p:nvSpPr>
        <p:spPr>
          <a:xfrm>
            <a:off x="5180011" y="4105029"/>
            <a:ext cx="6400801" cy="914400"/>
          </a:xfrm>
        </p:spPr>
        <p:txBody>
          <a:bodyPr rtlCol="0">
            <a:normAutofit/>
          </a:bodyPr>
          <a:lstStyle>
            <a:lvl1pPr marL="0" indent="0" algn="l" rtl="0">
              <a:buNone/>
              <a:defRPr sz="2000">
                <a:solidFill>
                  <a:schemeClr val="accent2"/>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ru-RU" smtClean="0"/>
              <a:t>Образец текста</a:t>
            </a:r>
          </a:p>
        </p:txBody>
      </p:sp>
      <p:sp>
        <p:nvSpPr>
          <p:cNvPr id="4" name="Дата 3"/>
          <p:cNvSpPr>
            <a:spLocks noGrp="1"/>
          </p:cNvSpPr>
          <p:nvPr>
            <p:ph type="dt" sz="half" idx="10"/>
          </p:nvPr>
        </p:nvSpPr>
        <p:spPr/>
        <p:txBody>
          <a:bodyPr rtlCol="0"/>
          <a:lstStyle/>
          <a:p>
            <a:pPr rtl="0"/>
            <a:r>
              <a:rPr lang="en-US"/>
              <a:t>01.09.2016</a:t>
            </a:r>
            <a:endParaRPr/>
          </a:p>
        </p:txBody>
      </p:sp>
      <p:sp>
        <p:nvSpPr>
          <p:cNvPr id="5" name="Нижний колонтитул 4"/>
          <p:cNvSpPr>
            <a:spLocks noGrp="1"/>
          </p:cNvSpPr>
          <p:nvPr>
            <p:ph type="ftr" sz="quarter" idx="11"/>
          </p:nvPr>
        </p:nvSpPr>
        <p:spPr/>
        <p:txBody>
          <a:bodyPr rtlCol="0"/>
          <a:lstStyle/>
          <a:p>
            <a:pPr rtl="0"/>
            <a:endParaRPr/>
          </a:p>
        </p:txBody>
      </p:sp>
      <p:sp>
        <p:nvSpPr>
          <p:cNvPr id="6" name="Номер слайда 5"/>
          <p:cNvSpPr>
            <a:spLocks noGrp="1"/>
          </p:cNvSpPr>
          <p:nvPr>
            <p:ph type="sldNum" sz="quarter" idx="12"/>
          </p:nvPr>
        </p:nvSpPr>
        <p:spPr/>
        <p:txBody>
          <a:bodyPr rtlCol="0"/>
          <a:lstStyle/>
          <a:p>
            <a:pPr rtl="0"/>
            <a:fld id="{8FDBFFB2-86D9-4B8F-A59A-553A60B94BBE}" type="slidenum">
              <a:rPr/>
              <a:pPr rtl="0"/>
              <a:t>‹#›</a:t>
            </a:fld>
            <a:endParaRPr/>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a:p>
        </p:txBody>
      </p:sp>
      <p:sp>
        <p:nvSpPr>
          <p:cNvPr id="3" name="Объект 2"/>
          <p:cNvSpPr>
            <a:spLocks noGrp="1"/>
          </p:cNvSpPr>
          <p:nvPr>
            <p:ph sz="half" idx="1"/>
          </p:nvPr>
        </p:nvSpPr>
        <p:spPr>
          <a:xfrm>
            <a:off x="2208213" y="1600200"/>
            <a:ext cx="4572000" cy="4114800"/>
          </a:xfrm>
        </p:spPr>
        <p:txBody>
          <a:bodyPr rtlCol="0"/>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a:p>
        </p:txBody>
      </p:sp>
      <p:sp>
        <p:nvSpPr>
          <p:cNvPr id="4" name="Объект 3"/>
          <p:cNvSpPr>
            <a:spLocks noGrp="1"/>
          </p:cNvSpPr>
          <p:nvPr>
            <p:ph sz="half" idx="2"/>
          </p:nvPr>
        </p:nvSpPr>
        <p:spPr>
          <a:xfrm>
            <a:off x="7008813" y="1600200"/>
            <a:ext cx="4572000" cy="4114800"/>
          </a:xfrm>
        </p:spPr>
        <p:txBody>
          <a:bodyPr rtlCol="0"/>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a:p>
        </p:txBody>
      </p:sp>
      <p:sp>
        <p:nvSpPr>
          <p:cNvPr id="5" name="Дата 4"/>
          <p:cNvSpPr>
            <a:spLocks noGrp="1"/>
          </p:cNvSpPr>
          <p:nvPr>
            <p:ph type="dt" sz="half" idx="10"/>
          </p:nvPr>
        </p:nvSpPr>
        <p:spPr/>
        <p:txBody>
          <a:bodyPr rtlCol="0"/>
          <a:lstStyle/>
          <a:p>
            <a:pPr rtl="0"/>
            <a:r>
              <a:rPr lang="en-US"/>
              <a:t>01.09.2016</a:t>
            </a:r>
            <a:endParaRPr/>
          </a:p>
        </p:txBody>
      </p:sp>
      <p:sp>
        <p:nvSpPr>
          <p:cNvPr id="6" name="Нижний колонтитул 5"/>
          <p:cNvSpPr>
            <a:spLocks noGrp="1"/>
          </p:cNvSpPr>
          <p:nvPr>
            <p:ph type="ftr" sz="quarter" idx="11"/>
          </p:nvPr>
        </p:nvSpPr>
        <p:spPr/>
        <p:txBody>
          <a:bodyPr rtlCol="0"/>
          <a:lstStyle/>
          <a:p>
            <a:pPr rtl="0"/>
            <a:endParaRPr/>
          </a:p>
        </p:txBody>
      </p:sp>
      <p:sp>
        <p:nvSpPr>
          <p:cNvPr id="7" name="Номер слайда 6"/>
          <p:cNvSpPr>
            <a:spLocks noGrp="1"/>
          </p:cNvSpPr>
          <p:nvPr>
            <p:ph type="sldNum" sz="quarter" idx="12"/>
          </p:nvPr>
        </p:nvSpPr>
        <p:spPr/>
        <p:txBody>
          <a:bodyPr rtlCol="0"/>
          <a:lstStyle/>
          <a:p>
            <a:pPr rtl="0"/>
            <a:fld id="{8FDBFFB2-86D9-4B8F-A59A-553A60B94BBE}" type="slidenum">
              <a:rPr/>
              <a:pPr rtl="0"/>
              <a:t>‹#›</a:t>
            </a:fld>
            <a:endParaRPr/>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a:p>
        </p:txBody>
      </p:sp>
      <p:sp>
        <p:nvSpPr>
          <p:cNvPr id="3" name="Текст 2"/>
          <p:cNvSpPr>
            <a:spLocks noGrp="1"/>
          </p:cNvSpPr>
          <p:nvPr>
            <p:ph type="body" idx="1"/>
          </p:nvPr>
        </p:nvSpPr>
        <p:spPr>
          <a:xfrm>
            <a:off x="2208213" y="1600200"/>
            <a:ext cx="4572000" cy="823912"/>
          </a:xfrm>
        </p:spPr>
        <p:txBody>
          <a:bodyPr rtlCol="0" anchor="ctr">
            <a:noAutofit/>
          </a:bodyPr>
          <a:lstStyle>
            <a:lvl1pPr marL="0" indent="0" algn="l" rtl="0">
              <a:spcBef>
                <a:spcPts val="0"/>
              </a:spcBef>
              <a:buNone/>
              <a:defRPr sz="2100" b="0">
                <a:solidFill>
                  <a:schemeClr val="accent2"/>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ru-RU" smtClean="0"/>
              <a:t>Образец текста</a:t>
            </a:r>
          </a:p>
        </p:txBody>
      </p:sp>
      <p:sp>
        <p:nvSpPr>
          <p:cNvPr id="4" name="Объект 3"/>
          <p:cNvSpPr>
            <a:spLocks noGrp="1"/>
          </p:cNvSpPr>
          <p:nvPr>
            <p:ph sz="half" idx="2"/>
          </p:nvPr>
        </p:nvSpPr>
        <p:spPr>
          <a:xfrm>
            <a:off x="2208213" y="2505075"/>
            <a:ext cx="4572000" cy="3337560"/>
          </a:xfrm>
        </p:spPr>
        <p:txBody>
          <a:bodyPr rtlCol="0"/>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a:p>
        </p:txBody>
      </p:sp>
      <p:sp>
        <p:nvSpPr>
          <p:cNvPr id="5" name="Текст 4"/>
          <p:cNvSpPr>
            <a:spLocks noGrp="1"/>
          </p:cNvSpPr>
          <p:nvPr>
            <p:ph type="body" sz="quarter" idx="3"/>
          </p:nvPr>
        </p:nvSpPr>
        <p:spPr>
          <a:xfrm>
            <a:off x="7008813" y="1600200"/>
            <a:ext cx="4572000" cy="823912"/>
          </a:xfrm>
        </p:spPr>
        <p:txBody>
          <a:bodyPr rtlCol="0" anchor="ctr">
            <a:noAutofit/>
          </a:bodyPr>
          <a:lstStyle>
            <a:lvl1pPr marL="0" indent="0" algn="l" rtl="0">
              <a:spcBef>
                <a:spcPts val="0"/>
              </a:spcBef>
              <a:buNone/>
              <a:defRPr sz="2100" b="0">
                <a:solidFill>
                  <a:schemeClr val="accent2"/>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ru-RU" smtClean="0"/>
              <a:t>Образец текста</a:t>
            </a:r>
          </a:p>
        </p:txBody>
      </p:sp>
      <p:sp>
        <p:nvSpPr>
          <p:cNvPr id="6" name="Объект 5"/>
          <p:cNvSpPr>
            <a:spLocks noGrp="1"/>
          </p:cNvSpPr>
          <p:nvPr>
            <p:ph sz="quarter" idx="4"/>
          </p:nvPr>
        </p:nvSpPr>
        <p:spPr>
          <a:xfrm>
            <a:off x="7008813" y="2505075"/>
            <a:ext cx="4572000" cy="3337560"/>
          </a:xfrm>
        </p:spPr>
        <p:txBody>
          <a:bodyPr rtlCol="0"/>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a:p>
        </p:txBody>
      </p:sp>
      <p:sp>
        <p:nvSpPr>
          <p:cNvPr id="7" name="Дата 6"/>
          <p:cNvSpPr>
            <a:spLocks noGrp="1"/>
          </p:cNvSpPr>
          <p:nvPr>
            <p:ph type="dt" sz="half" idx="10"/>
          </p:nvPr>
        </p:nvSpPr>
        <p:spPr/>
        <p:txBody>
          <a:bodyPr rtlCol="0"/>
          <a:lstStyle/>
          <a:p>
            <a:pPr rtl="0"/>
            <a:r>
              <a:rPr lang="en-US"/>
              <a:t>01.09.2016</a:t>
            </a:r>
            <a:endParaRPr/>
          </a:p>
        </p:txBody>
      </p:sp>
      <p:sp>
        <p:nvSpPr>
          <p:cNvPr id="8" name="Нижний колонтитул 7"/>
          <p:cNvSpPr>
            <a:spLocks noGrp="1"/>
          </p:cNvSpPr>
          <p:nvPr>
            <p:ph type="ftr" sz="quarter" idx="11"/>
          </p:nvPr>
        </p:nvSpPr>
        <p:spPr/>
        <p:txBody>
          <a:bodyPr rtlCol="0"/>
          <a:lstStyle/>
          <a:p>
            <a:pPr rtl="0"/>
            <a:endParaRPr/>
          </a:p>
        </p:txBody>
      </p:sp>
      <p:sp>
        <p:nvSpPr>
          <p:cNvPr id="9" name="Номер слайда 8"/>
          <p:cNvSpPr>
            <a:spLocks noGrp="1"/>
          </p:cNvSpPr>
          <p:nvPr>
            <p:ph type="sldNum" sz="quarter" idx="12"/>
          </p:nvPr>
        </p:nvSpPr>
        <p:spPr/>
        <p:txBody>
          <a:bodyPr rtlCol="0"/>
          <a:lstStyle/>
          <a:p>
            <a:pPr rtl="0"/>
            <a:fld id="{8FDBFFB2-86D9-4B8F-A59A-553A60B94BBE}" type="slidenum">
              <a:rPr/>
              <a:pPr rtl="0"/>
              <a:t>‹#›</a:t>
            </a:fld>
            <a:endParaRPr/>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pPr rtl="0"/>
            <a:r>
              <a:rPr lang="ru-RU" smtClean="0"/>
              <a:t>Образец заголовка</a:t>
            </a:r>
            <a:endParaRPr/>
          </a:p>
        </p:txBody>
      </p:sp>
      <p:sp>
        <p:nvSpPr>
          <p:cNvPr id="3" name="Дата 2"/>
          <p:cNvSpPr>
            <a:spLocks noGrp="1"/>
          </p:cNvSpPr>
          <p:nvPr>
            <p:ph type="dt" sz="half" idx="10"/>
          </p:nvPr>
        </p:nvSpPr>
        <p:spPr/>
        <p:txBody>
          <a:bodyPr rtlCol="0"/>
          <a:lstStyle/>
          <a:p>
            <a:pPr rtl="0"/>
            <a:r>
              <a:rPr lang="en-US"/>
              <a:t>01.09.2016</a:t>
            </a:r>
            <a:endParaRPr/>
          </a:p>
        </p:txBody>
      </p:sp>
      <p:sp>
        <p:nvSpPr>
          <p:cNvPr id="4" name="Нижний колонтитул 3"/>
          <p:cNvSpPr>
            <a:spLocks noGrp="1"/>
          </p:cNvSpPr>
          <p:nvPr>
            <p:ph type="ftr" sz="quarter" idx="11"/>
          </p:nvPr>
        </p:nvSpPr>
        <p:spPr/>
        <p:txBody>
          <a:bodyPr rtlCol="0"/>
          <a:lstStyle/>
          <a:p>
            <a:pPr rtl="0"/>
            <a:endParaRPr/>
          </a:p>
        </p:txBody>
      </p:sp>
      <p:sp>
        <p:nvSpPr>
          <p:cNvPr id="5" name="Номер слайда 4"/>
          <p:cNvSpPr>
            <a:spLocks noGrp="1"/>
          </p:cNvSpPr>
          <p:nvPr>
            <p:ph type="sldNum" sz="quarter" idx="12"/>
          </p:nvPr>
        </p:nvSpPr>
        <p:spPr/>
        <p:txBody>
          <a:bodyPr rtlCol="0"/>
          <a:lstStyle/>
          <a:p>
            <a:pPr rtl="0"/>
            <a:fld id="{8FDBFFB2-86D9-4B8F-A59A-553A60B94BBE}" type="slidenum">
              <a:rPr/>
              <a:pPr rtl="0"/>
              <a:t>‹#›</a:t>
            </a:fld>
            <a:endParaRPr/>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rtlCol="0"/>
          <a:lstStyle/>
          <a:p>
            <a:pPr rtl="0"/>
            <a:r>
              <a:rPr lang="en-US"/>
              <a:t>01.09.2016</a:t>
            </a:r>
            <a:endParaRPr/>
          </a:p>
        </p:txBody>
      </p:sp>
      <p:sp>
        <p:nvSpPr>
          <p:cNvPr id="3" name="Нижний колонтитул 2"/>
          <p:cNvSpPr>
            <a:spLocks noGrp="1"/>
          </p:cNvSpPr>
          <p:nvPr>
            <p:ph type="ftr" sz="quarter" idx="11"/>
          </p:nvPr>
        </p:nvSpPr>
        <p:spPr/>
        <p:txBody>
          <a:bodyPr rtlCol="0"/>
          <a:lstStyle/>
          <a:p>
            <a:pPr rtl="0"/>
            <a:endParaRPr/>
          </a:p>
        </p:txBody>
      </p:sp>
      <p:sp>
        <p:nvSpPr>
          <p:cNvPr id="4" name="Номер слайда 3"/>
          <p:cNvSpPr>
            <a:spLocks noGrp="1"/>
          </p:cNvSpPr>
          <p:nvPr>
            <p:ph type="sldNum" sz="quarter" idx="12"/>
          </p:nvPr>
        </p:nvSpPr>
        <p:spPr/>
        <p:txBody>
          <a:bodyPr rtlCol="0"/>
          <a:lstStyle/>
          <a:p>
            <a:pPr rtl="0"/>
            <a:fld id="{8FDBFFB2-86D9-4B8F-A59A-553A60B94BBE}" type="slidenum">
              <a:rPr/>
              <a:pPr rtl="0"/>
              <a:t>‹#›</a:t>
            </a:fld>
            <a:endParaRPr/>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37612" y="2277477"/>
            <a:ext cx="2743201" cy="2322178"/>
          </a:xfrm>
        </p:spPr>
        <p:txBody>
          <a:bodyPr rtlCol="0" anchor="b">
            <a:normAutofit/>
          </a:bodyPr>
          <a:lstStyle>
            <a:lvl1pPr algn="l" rtl="0">
              <a:defRPr sz="2600">
                <a:solidFill>
                  <a:schemeClr val="accent2"/>
                </a:solidFill>
              </a:defRPr>
            </a:lvl1pPr>
          </a:lstStyle>
          <a:p>
            <a:pPr rtl="0"/>
            <a:r>
              <a:rPr lang="ru-RU" smtClean="0"/>
              <a:t>Образец заголовка</a:t>
            </a:r>
            <a:endParaRPr/>
          </a:p>
        </p:txBody>
      </p:sp>
      <p:sp>
        <p:nvSpPr>
          <p:cNvPr id="3" name="Объект 2"/>
          <p:cNvSpPr>
            <a:spLocks noGrp="1"/>
          </p:cNvSpPr>
          <p:nvPr>
            <p:ph idx="1"/>
          </p:nvPr>
        </p:nvSpPr>
        <p:spPr>
          <a:xfrm>
            <a:off x="1293813" y="533400"/>
            <a:ext cx="6858000" cy="48006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algn="l" rtl="0">
              <a:defRPr sz="1400"/>
            </a:lvl6pPr>
            <a:lvl7pPr algn="l" rtl="0">
              <a:defRPr sz="1400"/>
            </a:lvl7pPr>
            <a:lvl8pPr algn="l" rtl="0">
              <a:defRPr sz="1400"/>
            </a:lvl8pPr>
            <a:lvl9pPr algn="l" rtl="0">
              <a:defRPr sz="1400"/>
            </a:lvl9pPr>
          </a:lstStyle>
          <a:p>
            <a:pPr lvl="0" rtl="0"/>
            <a:r>
              <a:rPr lang="ru-RU" smtClean="0"/>
              <a:t>Образец текста</a:t>
            </a:r>
          </a:p>
          <a:p>
            <a:pPr lvl="1" rtl="0"/>
            <a:r>
              <a:rPr lang="ru-RU" smtClean="0"/>
              <a:t>Второй уровень</a:t>
            </a:r>
          </a:p>
          <a:p>
            <a:pPr lvl="2" rtl="0"/>
            <a:r>
              <a:rPr lang="ru-RU" smtClean="0"/>
              <a:t>Третий уровень</a:t>
            </a:r>
          </a:p>
          <a:p>
            <a:pPr lvl="3" rtl="0"/>
            <a:r>
              <a:rPr lang="ru-RU" smtClean="0"/>
              <a:t>Четвертый уровень</a:t>
            </a:r>
          </a:p>
          <a:p>
            <a:pPr lvl="4" rtl="0"/>
            <a:r>
              <a:rPr lang="ru-RU" smtClean="0"/>
              <a:t>Пятый уровень</a:t>
            </a:r>
            <a:endParaRPr/>
          </a:p>
        </p:txBody>
      </p:sp>
      <p:sp>
        <p:nvSpPr>
          <p:cNvPr id="4" name="Текст 3"/>
          <p:cNvSpPr>
            <a:spLocks noGrp="1"/>
          </p:cNvSpPr>
          <p:nvPr>
            <p:ph type="body" sz="half" idx="2"/>
          </p:nvPr>
        </p:nvSpPr>
        <p:spPr>
          <a:xfrm>
            <a:off x="8837614" y="4583187"/>
            <a:ext cx="2743200" cy="1131813"/>
          </a:xfrm>
        </p:spPr>
        <p:txBody>
          <a:bodyPr rtlCol="0">
            <a:normAutofit/>
          </a:bodyPr>
          <a:lstStyle>
            <a:lvl1pPr marL="0" indent="0" algn="l" rtl="0">
              <a:spcBef>
                <a:spcPts val="1000"/>
              </a:spcBef>
              <a:buNone/>
              <a:defRPr sz="14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ru-RU" smtClean="0"/>
              <a:t>Образец текста</a:t>
            </a:r>
          </a:p>
        </p:txBody>
      </p:sp>
      <p:sp>
        <p:nvSpPr>
          <p:cNvPr id="5" name="Дата 4"/>
          <p:cNvSpPr>
            <a:spLocks noGrp="1"/>
          </p:cNvSpPr>
          <p:nvPr>
            <p:ph type="dt" sz="half" idx="10"/>
          </p:nvPr>
        </p:nvSpPr>
        <p:spPr/>
        <p:txBody>
          <a:bodyPr rtlCol="0"/>
          <a:lstStyle/>
          <a:p>
            <a:pPr rtl="0"/>
            <a:r>
              <a:rPr lang="en-US"/>
              <a:t>01.09.2016</a:t>
            </a:r>
            <a:endParaRPr/>
          </a:p>
        </p:txBody>
      </p:sp>
      <p:sp>
        <p:nvSpPr>
          <p:cNvPr id="6" name="Нижний колонтитул 5"/>
          <p:cNvSpPr>
            <a:spLocks noGrp="1"/>
          </p:cNvSpPr>
          <p:nvPr>
            <p:ph type="ftr" sz="quarter" idx="11"/>
          </p:nvPr>
        </p:nvSpPr>
        <p:spPr/>
        <p:txBody>
          <a:bodyPr rtlCol="0"/>
          <a:lstStyle/>
          <a:p>
            <a:pPr rtl="0"/>
            <a:endParaRPr/>
          </a:p>
        </p:txBody>
      </p:sp>
      <p:sp>
        <p:nvSpPr>
          <p:cNvPr id="7" name="Номер слайда 6"/>
          <p:cNvSpPr>
            <a:spLocks noGrp="1"/>
          </p:cNvSpPr>
          <p:nvPr>
            <p:ph type="sldNum" sz="quarter" idx="12"/>
          </p:nvPr>
        </p:nvSpPr>
        <p:spPr/>
        <p:txBody>
          <a:bodyPr rtlCol="0"/>
          <a:lstStyle/>
          <a:p>
            <a:pPr rtl="0"/>
            <a:fld id="{8FDBFFB2-86D9-4B8F-A59A-553A60B94BBE}" type="slidenum">
              <a:rPr/>
              <a:pPr rtl="0"/>
              <a:t>‹#›</a:t>
            </a:fld>
            <a:endParaRPr/>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bg bwMode="gray">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37612" y="2277477"/>
            <a:ext cx="2743201" cy="2322178"/>
          </a:xfrm>
        </p:spPr>
        <p:txBody>
          <a:bodyPr rtlCol="0" anchor="b">
            <a:normAutofit/>
          </a:bodyPr>
          <a:lstStyle>
            <a:lvl1pPr algn="l" rtl="0">
              <a:defRPr sz="2600">
                <a:solidFill>
                  <a:schemeClr val="accent2"/>
                </a:solidFill>
              </a:defRPr>
            </a:lvl1pPr>
          </a:lstStyle>
          <a:p>
            <a:pPr rtl="0"/>
            <a:r>
              <a:rPr lang="ru-RU" smtClean="0"/>
              <a:t>Образец заголовка</a:t>
            </a:r>
            <a:endParaRPr/>
          </a:p>
        </p:txBody>
      </p:sp>
      <p:sp>
        <p:nvSpPr>
          <p:cNvPr id="8" name="Скругленный прямоугольник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a:p>
        </p:txBody>
      </p:sp>
      <p:sp>
        <p:nvSpPr>
          <p:cNvPr id="3" name="Рисунок 2" descr="Пустой заполнитель, вместо которого можно добавить изображение. Щелкните заполнитель и выберите изображение, которое необходимо добавить."/>
          <p:cNvSpPr>
            <a:spLocks noGrp="1"/>
          </p:cNvSpPr>
          <p:nvPr>
            <p:ph type="pic" idx="1"/>
          </p:nvPr>
        </p:nvSpPr>
        <p:spPr>
          <a:xfrm>
            <a:off x="1408112" y="647700"/>
            <a:ext cx="6629400" cy="4572000"/>
          </a:xfrm>
          <a:prstGeom prst="roundRect">
            <a:avLst>
              <a:gd name="adj" fmla="val 3725"/>
            </a:avLst>
          </a:prstGeom>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ru-RU" smtClean="0"/>
              <a:t>Вставка рисунка</a:t>
            </a:r>
            <a:endParaRPr/>
          </a:p>
        </p:txBody>
      </p:sp>
      <p:sp>
        <p:nvSpPr>
          <p:cNvPr id="4" name="Текст 3"/>
          <p:cNvSpPr>
            <a:spLocks noGrp="1"/>
          </p:cNvSpPr>
          <p:nvPr>
            <p:ph type="body" sz="half" idx="2"/>
          </p:nvPr>
        </p:nvSpPr>
        <p:spPr>
          <a:xfrm>
            <a:off x="8837614" y="4583187"/>
            <a:ext cx="2743200" cy="1131813"/>
          </a:xfrm>
        </p:spPr>
        <p:txBody>
          <a:bodyPr rtlCol="0">
            <a:normAutofit/>
          </a:bodyPr>
          <a:lstStyle>
            <a:lvl1pPr marL="0" indent="0" algn="l" rtl="0">
              <a:spcBef>
                <a:spcPts val="1000"/>
              </a:spcBef>
              <a:buNone/>
              <a:defRPr sz="14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ru-RU" smtClean="0"/>
              <a:t>Образец текста</a:t>
            </a:r>
          </a:p>
        </p:txBody>
      </p:sp>
      <p:sp>
        <p:nvSpPr>
          <p:cNvPr id="5" name="Дата 4"/>
          <p:cNvSpPr>
            <a:spLocks noGrp="1"/>
          </p:cNvSpPr>
          <p:nvPr>
            <p:ph type="dt" sz="half" idx="10"/>
          </p:nvPr>
        </p:nvSpPr>
        <p:spPr/>
        <p:txBody>
          <a:bodyPr rtlCol="0"/>
          <a:lstStyle/>
          <a:p>
            <a:pPr rtl="0"/>
            <a:r>
              <a:rPr lang="en-US"/>
              <a:t>01.09.2016</a:t>
            </a:r>
            <a:endParaRPr/>
          </a:p>
        </p:txBody>
      </p:sp>
      <p:sp>
        <p:nvSpPr>
          <p:cNvPr id="6" name="Нижний колонтитул 5"/>
          <p:cNvSpPr>
            <a:spLocks noGrp="1"/>
          </p:cNvSpPr>
          <p:nvPr>
            <p:ph type="ftr" sz="quarter" idx="11"/>
          </p:nvPr>
        </p:nvSpPr>
        <p:spPr/>
        <p:txBody>
          <a:bodyPr rtlCol="0"/>
          <a:lstStyle/>
          <a:p>
            <a:pPr rtl="0"/>
            <a:endParaRPr/>
          </a:p>
        </p:txBody>
      </p:sp>
      <p:sp>
        <p:nvSpPr>
          <p:cNvPr id="7" name="Номер слайда 6"/>
          <p:cNvSpPr>
            <a:spLocks noGrp="1"/>
          </p:cNvSpPr>
          <p:nvPr>
            <p:ph type="sldNum" sz="quarter" idx="12"/>
          </p:nvPr>
        </p:nvSpPr>
        <p:spPr/>
        <p:txBody>
          <a:bodyPr rtlCol="0"/>
          <a:lstStyle/>
          <a:p>
            <a:pPr rtl="0"/>
            <a:fld id="{8FDBFFB2-86D9-4B8F-A59A-553A60B94BBE}" type="slidenum">
              <a:rPr/>
              <a:pPr rtl="0"/>
              <a:t>‹#›</a:t>
            </a:fld>
            <a:endParaRPr/>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pPr rtl="0"/>
            <a:r>
              <a:rPr lang="ru"/>
              <a:t>Стиль образца заголовка</a:t>
            </a:r>
            <a:endParaRPr dirty="0"/>
          </a:p>
        </p:txBody>
      </p:sp>
      <p:sp>
        <p:nvSpPr>
          <p:cNvPr id="3" name="Замещающий текст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rtl="0"/>
            <a:r>
              <a:rPr lang="ru"/>
              <a:t>Щелкните, чтобы изменить стили текста образца слайда</a:t>
            </a:r>
          </a:p>
          <a:p>
            <a:pPr lvl="1" rtl="0"/>
            <a:r>
              <a:rPr lang="ru"/>
              <a:t>Второй уровень</a:t>
            </a:r>
          </a:p>
          <a:p>
            <a:pPr lvl="2" rtl="0"/>
            <a:r>
              <a:rPr lang="ru"/>
              <a:t>Третий уровень</a:t>
            </a:r>
          </a:p>
          <a:p>
            <a:pPr lvl="3" rtl="0"/>
            <a:r>
              <a:rPr lang="ru"/>
              <a:t>Четвертый уровень</a:t>
            </a:r>
          </a:p>
          <a:p>
            <a:pPr lvl="4" rtl="0"/>
            <a:r>
              <a:rPr lang="ru"/>
              <a:t>Пятый уровень</a:t>
            </a:r>
            <a:endParaRPr/>
          </a:p>
        </p:txBody>
      </p:sp>
      <p:sp>
        <p:nvSpPr>
          <p:cNvPr id="4" name="Дата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rtl="0">
              <a:defRPr sz="1100">
                <a:solidFill>
                  <a:schemeClr val="tx2"/>
                </a:solidFill>
              </a:defRPr>
            </a:lvl1pPr>
          </a:lstStyle>
          <a:p>
            <a:pPr rtl="0"/>
            <a:r>
              <a:rPr lang="en-US" smtClean="0"/>
              <a:t>01.09.2016</a:t>
            </a:r>
            <a:endParaRPr lang="en-US" dirty="0"/>
          </a:p>
        </p:txBody>
      </p:sp>
      <p:sp>
        <p:nvSpPr>
          <p:cNvPr id="5" name="Нижний колонтитул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rtl="0">
              <a:defRPr sz="1100">
                <a:solidFill>
                  <a:schemeClr val="tx2"/>
                </a:solidFill>
              </a:defRPr>
            </a:lvl1pPr>
          </a:lstStyle>
          <a:p>
            <a:pPr rtl="0"/>
            <a:endParaRPr lang="en-US"/>
          </a:p>
        </p:txBody>
      </p:sp>
      <p:sp>
        <p:nvSpPr>
          <p:cNvPr id="6" name="Номер слайда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rtl="0">
              <a:defRPr sz="1100" b="1">
                <a:solidFill>
                  <a:srgbClr val="AB3C19"/>
                </a:solidFill>
              </a:defRPr>
            </a:lvl1pPr>
          </a:lstStyle>
          <a:p>
            <a:pPr rtl="0"/>
            <a:fld id="{8FDBFFB2-86D9-4B8F-A59A-553A60B94BBE}" type="slidenum">
              <a:rPr lang="en-US" smtClean="0"/>
              <a:pPr rtl="0"/>
              <a:t>‹#›</a:t>
            </a:fld>
            <a:endParaRPr lang="en-US"/>
          </a:p>
        </p:txBody>
      </p:sp>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23\пчёлки\0020-046-.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Lst>
          </a:blip>
          <a:srcRect/>
          <a:stretch>
            <a:fillRect/>
          </a:stretch>
        </p:blipFill>
        <p:spPr bwMode="auto">
          <a:xfrm>
            <a:off x="0" y="0"/>
            <a:ext cx="12192000" cy="6883400"/>
          </a:xfrm>
          <a:prstGeom prst="rect">
            <a:avLst/>
          </a:prstGeom>
          <a:noFill/>
        </p:spPr>
      </p:pic>
      <p:sp>
        <p:nvSpPr>
          <p:cNvPr id="2" name="Заголовок 1"/>
          <p:cNvSpPr>
            <a:spLocks noGrp="1"/>
          </p:cNvSpPr>
          <p:nvPr>
            <p:ph type="ctrTitle" idx="4294967295"/>
          </p:nvPr>
        </p:nvSpPr>
        <p:spPr>
          <a:xfrm>
            <a:off x="5312979" y="3610087"/>
            <a:ext cx="6432330" cy="2346213"/>
          </a:xfrm>
        </p:spPr>
        <p:txBody>
          <a:bodyPr rtlCol="0">
            <a:normAutofit/>
          </a:bodyPr>
          <a:lstStyle/>
          <a:p>
            <a:pPr algn="ctr"/>
            <a:r>
              <a:rPr lang="ru-RU" sz="4400" b="1" dirty="0" smtClean="0">
                <a:solidFill>
                  <a:schemeClr val="tx2"/>
                </a:solidFill>
              </a:rPr>
              <a:t>Группа «Пчёлки»</a:t>
            </a:r>
            <a:r>
              <a:rPr lang="en-US" sz="6000" b="1" i="1" dirty="0" smtClean="0">
                <a:solidFill>
                  <a:schemeClr val="accent2">
                    <a:lumMod val="75000"/>
                  </a:schemeClr>
                </a:solidFill>
                <a:latin typeface="Calibri Light" panose="020F0302020204030204" pitchFamily="34" charset="0"/>
              </a:rPr>
              <a:t/>
            </a:r>
            <a:br>
              <a:rPr lang="en-US" sz="6000" b="1" i="1" dirty="0" smtClean="0">
                <a:solidFill>
                  <a:schemeClr val="accent2">
                    <a:lumMod val="75000"/>
                  </a:schemeClr>
                </a:solidFill>
                <a:latin typeface="Calibri Light" panose="020F0302020204030204" pitchFamily="34" charset="0"/>
              </a:rPr>
            </a:br>
            <a:r>
              <a:rPr lang="ru-RU" sz="3200" b="1" i="1" dirty="0" smtClean="0">
                <a:solidFill>
                  <a:srgbClr val="002060"/>
                </a:solidFill>
                <a:latin typeface="Calibri Light" panose="020F0302020204030204" pitchFamily="34" charset="0"/>
              </a:rPr>
              <a:t>группа раннего возраста</a:t>
            </a:r>
            <a:endParaRPr lang="ru" sz="3200" b="1" i="1" dirty="0">
              <a:solidFill>
                <a:srgbClr val="002060"/>
              </a:solidFill>
              <a:latin typeface="Calibri Light" panose="020F0302020204030204" pitchFamily="34" charset="0"/>
            </a:endParaRPr>
          </a:p>
        </p:txBody>
      </p:sp>
      <p:sp>
        <p:nvSpPr>
          <p:cNvPr id="5" name="TextBox 4"/>
          <p:cNvSpPr txBox="1"/>
          <p:nvPr/>
        </p:nvSpPr>
        <p:spPr>
          <a:xfrm>
            <a:off x="6369268" y="520262"/>
            <a:ext cx="5376041" cy="465105"/>
          </a:xfrm>
          <a:prstGeom prst="rect">
            <a:avLst/>
          </a:prstGeom>
          <a:noFill/>
        </p:spPr>
        <p:txBody>
          <a:bodyPr wrap="square" rtlCol="0">
            <a:spAutoFit/>
          </a:bodyPr>
          <a:lstStyle/>
          <a:p>
            <a:r>
              <a:rPr lang="ru-RU" sz="2400" b="1" dirty="0" smtClean="0">
                <a:solidFill>
                  <a:schemeClr val="tx2"/>
                </a:solidFill>
                <a:latin typeface="Calibri Light" panose="020F0302020204030204" pitchFamily="34" charset="0"/>
              </a:rPr>
              <a:t>МБДОУ д</a:t>
            </a:r>
            <a:r>
              <a:rPr lang="en-US" sz="2400" b="1" dirty="0" smtClean="0">
                <a:solidFill>
                  <a:schemeClr val="tx2"/>
                </a:solidFill>
                <a:latin typeface="Calibri Light" panose="020F0302020204030204" pitchFamily="34" charset="0"/>
              </a:rPr>
              <a:t>/c </a:t>
            </a:r>
            <a:r>
              <a:rPr lang="ru-RU" sz="2400" b="1" dirty="0" smtClean="0">
                <a:solidFill>
                  <a:schemeClr val="tx2"/>
                </a:solidFill>
                <a:latin typeface="Calibri Light" panose="020F0302020204030204" pitchFamily="34" charset="0"/>
              </a:rPr>
              <a:t>№9 «Березка»</a:t>
            </a:r>
            <a:endParaRPr lang="ru-RU" sz="2400" b="1" dirty="0">
              <a:solidFill>
                <a:schemeClr val="tx2"/>
              </a:solidFill>
              <a:latin typeface="Calibri Light" panose="020F0302020204030204" pitchFamily="34" charset="0"/>
            </a:endParaRPr>
          </a:p>
        </p:txBody>
      </p:sp>
      <p:pic>
        <p:nvPicPr>
          <p:cNvPr id="1029" name="Picture 5" descr="D:\123\пчёлки\0_6227c_4e3af9ba_M.png"/>
          <p:cNvPicPr>
            <a:picLocks noChangeAspect="1" noChangeArrowheads="1"/>
          </p:cNvPicPr>
          <p:nvPr/>
        </p:nvPicPr>
        <p:blipFill>
          <a:blip r:embed="rId5" cstate="print"/>
          <a:srcRect/>
          <a:stretch>
            <a:fillRect/>
          </a:stretch>
        </p:blipFill>
        <p:spPr bwMode="auto">
          <a:xfrm>
            <a:off x="6834233" y="1222181"/>
            <a:ext cx="4278267" cy="3394391"/>
          </a:xfrm>
          <a:prstGeom prst="rect">
            <a:avLst/>
          </a:prstGeom>
          <a:noFill/>
        </p:spPr>
      </p:pic>
      <p:pic>
        <p:nvPicPr>
          <p:cNvPr id="9" name="Рисунок 8" descr="Изображение 001"/>
          <p:cNvPicPr/>
          <p:nvPr/>
        </p:nvPicPr>
        <p:blipFill>
          <a:blip r:embed="rId6" cstate="print">
            <a:lum bright="-20000" contrast="34000"/>
          </a:blip>
          <a:srcRect/>
          <a:stretch>
            <a:fillRect/>
          </a:stretch>
        </p:blipFill>
        <p:spPr bwMode="auto">
          <a:xfrm>
            <a:off x="331077" y="231581"/>
            <a:ext cx="4603530" cy="6101255"/>
          </a:xfrm>
          <a:prstGeom prst="rect">
            <a:avLst/>
          </a:prstGeom>
          <a:ln w="889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3578422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75">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pic>
        <p:nvPicPr>
          <p:cNvPr id="10242" name="Picture 2" descr="D:\123\пчёлки\0020-046-.jpg"/>
          <p:cNvPicPr>
            <a:picLocks noChangeAspect="1" noChangeArrowheads="1"/>
          </p:cNvPicPr>
          <p:nvPr/>
        </p:nvPicPr>
        <p:blipFill>
          <a:blip r:embed="rId2" cstate="print"/>
          <a:srcRect/>
          <a:stretch>
            <a:fillRect/>
          </a:stretch>
        </p:blipFill>
        <p:spPr bwMode="auto">
          <a:xfrm>
            <a:off x="0" y="0"/>
            <a:ext cx="12192000" cy="6883401"/>
          </a:xfrm>
          <a:prstGeom prst="rect">
            <a:avLst/>
          </a:prstGeom>
          <a:noFill/>
        </p:spPr>
      </p:pic>
      <p:pic>
        <p:nvPicPr>
          <p:cNvPr id="3074" name="Picture 2" descr="D:\123\Microsoft PowerPoint - [Мы играем с песком презентация] 2018-04-14 17.58.45.png"/>
          <p:cNvPicPr>
            <a:picLocks noChangeAspect="1" noChangeArrowheads="1"/>
          </p:cNvPicPr>
          <p:nvPr/>
        </p:nvPicPr>
        <p:blipFill>
          <a:blip r:embed="rId3" cstate="print"/>
          <a:srcRect/>
          <a:stretch>
            <a:fillRect/>
          </a:stretch>
        </p:blipFill>
        <p:spPr bwMode="auto">
          <a:xfrm>
            <a:off x="425669" y="350908"/>
            <a:ext cx="10988565" cy="6162420"/>
          </a:xfrm>
          <a:prstGeom prst="rect">
            <a:avLst/>
          </a:prstGeom>
          <a:noFill/>
        </p:spPr>
      </p:pic>
    </p:spTree>
    <p:extLst>
      <p:ext uri="{BB962C8B-B14F-4D97-AF65-F5344CB8AC3E}">
        <p14:creationId xmlns:p14="http://schemas.microsoft.com/office/powerpoint/2010/main" val="4232283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D:\123\пчёлки\image_2015-08-10_20-19-35.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7172" name="Picture 4" descr="D:\123\пчёлки\9246320.png"/>
          <p:cNvPicPr>
            <a:picLocks noChangeAspect="1" noChangeArrowheads="1"/>
          </p:cNvPicPr>
          <p:nvPr/>
        </p:nvPicPr>
        <p:blipFill>
          <a:blip r:embed="rId3" cstate="print"/>
          <a:srcRect/>
          <a:stretch>
            <a:fillRect/>
          </a:stretch>
        </p:blipFill>
        <p:spPr bwMode="auto">
          <a:xfrm>
            <a:off x="10465184" y="2222699"/>
            <a:ext cx="1726816" cy="2333535"/>
          </a:xfrm>
          <a:prstGeom prst="rect">
            <a:avLst/>
          </a:prstGeom>
          <a:noFill/>
        </p:spPr>
      </p:pic>
      <p:sp>
        <p:nvSpPr>
          <p:cNvPr id="2049" name="Rectangle 1"/>
          <p:cNvSpPr>
            <a:spLocks noChangeArrowheads="1"/>
          </p:cNvSpPr>
          <p:nvPr/>
        </p:nvSpPr>
        <p:spPr bwMode="auto">
          <a:xfrm>
            <a:off x="204952" y="253615"/>
            <a:ext cx="11797862" cy="6370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l" defTabSz="914400" rtl="0" eaLnBrk="1" fontAlgn="base" latinLnBrk="0" hangingPunct="1">
              <a:lnSpc>
                <a:spcPct val="100000"/>
              </a:lnSpc>
              <a:spcBef>
                <a:spcPct val="0"/>
              </a:spcBef>
              <a:spcAft>
                <a:spcPct val="0"/>
              </a:spcAft>
              <a:buClrTx/>
              <a:buSzTx/>
              <a:buFontTx/>
              <a:buNone/>
              <a:tabLst/>
            </a:pPr>
            <a:r>
              <a:rPr kumimoji="0" lang="ru-RU" sz="1700" b="1" i="1" u="none" strike="noStrike" cap="none" normalizeH="0" baseline="0" dirty="0" smtClean="0">
                <a:ln>
                  <a:noFill/>
                </a:ln>
                <a:solidFill>
                  <a:srgbClr val="002060"/>
                </a:solidFill>
                <a:effectLst/>
                <a:latin typeface="Cambria" pitchFamily="18" charset="0"/>
                <a:ea typeface="Calibri" pitchFamily="34" charset="0"/>
                <a:cs typeface="Arial" pitchFamily="34" charset="0"/>
              </a:rPr>
              <a:t>Музыкально - театральный центр </a:t>
            </a:r>
            <a:r>
              <a:rPr kumimoji="0" lang="ru-RU" sz="1700" b="1" i="1" u="none" strike="noStrike" cap="none" normalizeH="0" baseline="0" dirty="0" smtClean="0">
                <a:ln>
                  <a:noFill/>
                </a:ln>
                <a:solidFill>
                  <a:srgbClr val="002060"/>
                </a:solidFill>
                <a:effectLst/>
                <a:latin typeface="Calibri"/>
                <a:ea typeface="Calibri" pitchFamily="34" charset="0"/>
                <a:cs typeface="Arial" pitchFamily="34" charset="0"/>
              </a:rPr>
              <a:t>«</a:t>
            </a:r>
            <a:r>
              <a:rPr kumimoji="0" lang="ru-RU" sz="1700" b="1" i="1" u="none" strike="noStrike" cap="none" normalizeH="0" baseline="0" dirty="0" smtClean="0">
                <a:ln>
                  <a:noFill/>
                </a:ln>
                <a:solidFill>
                  <a:srgbClr val="002060"/>
                </a:solidFill>
                <a:effectLst/>
                <a:latin typeface="Cambria" pitchFamily="18" charset="0"/>
                <a:ea typeface="Calibri" pitchFamily="34" charset="0"/>
                <a:cs typeface="Arial" pitchFamily="34" charset="0"/>
              </a:rPr>
              <a:t>Пеппи длинный чулок</a:t>
            </a:r>
            <a:r>
              <a:rPr kumimoji="0" lang="ru-RU" sz="1700" b="1" i="1" u="none" strike="noStrike" cap="none" normalizeH="0" baseline="0" dirty="0" smtClean="0">
                <a:ln>
                  <a:noFill/>
                </a:ln>
                <a:solidFill>
                  <a:srgbClr val="002060"/>
                </a:solidFill>
                <a:effectLst/>
                <a:latin typeface="Calibri"/>
                <a:ea typeface="Calibri" pitchFamily="34" charset="0"/>
                <a:cs typeface="Arial" pitchFamily="34" charset="0"/>
              </a:rPr>
              <a:t>»</a:t>
            </a:r>
            <a:endParaRPr kumimoji="0" lang="ru-RU" sz="17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1700" b="1" i="0" u="none" strike="noStrike" cap="none" normalizeH="0" baseline="0" dirty="0" smtClean="0">
                <a:ln>
                  <a:noFill/>
                </a:ln>
                <a:solidFill>
                  <a:srgbClr val="002060"/>
                </a:solidFill>
                <a:effectLst/>
                <a:latin typeface="Cambria" pitchFamily="18" charset="0"/>
                <a:cs typeface="Arial" pitchFamily="34" charset="0"/>
              </a:rPr>
              <a:t>Наш девиз:</a:t>
            </a:r>
            <a:r>
              <a:rPr kumimoji="0" lang="ru-RU" sz="1700" b="1" i="1" u="none" strike="noStrike" cap="none" normalizeH="0" baseline="0" dirty="0" smtClean="0">
                <a:ln>
                  <a:noFill/>
                </a:ln>
                <a:solidFill>
                  <a:srgbClr val="002060"/>
                </a:solidFill>
                <a:effectLst/>
                <a:latin typeface="Cambria" pitchFamily="18" charset="0"/>
                <a:cs typeface="Arial" pitchFamily="34" charset="0"/>
              </a:rPr>
              <a:t> </a:t>
            </a:r>
            <a:r>
              <a:rPr kumimoji="0" lang="ru-RU" sz="1700" b="0" i="1" u="none" strike="noStrike" cap="none" normalizeH="0" baseline="0" dirty="0" smtClean="0">
                <a:ln>
                  <a:noFill/>
                </a:ln>
                <a:solidFill>
                  <a:srgbClr val="002060"/>
                </a:solidFill>
                <a:effectLst/>
                <a:latin typeface="Cambria" pitchFamily="18" charset="0"/>
                <a:cs typeface="Arial" pitchFamily="34" charset="0"/>
              </a:rPr>
              <a:t>« Мы играем и поем, очень весело живем!»</a:t>
            </a:r>
            <a:endParaRPr kumimoji="0" lang="ru-RU" sz="17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1700" b="1" i="0" u="none" strike="noStrike" cap="none" normalizeH="0" baseline="0" dirty="0" smtClean="0">
                <a:ln>
                  <a:noFill/>
                </a:ln>
                <a:solidFill>
                  <a:srgbClr val="002060"/>
                </a:solidFill>
                <a:effectLst/>
                <a:latin typeface="Cambria" pitchFamily="18" charset="0"/>
                <a:cs typeface="Arial" pitchFamily="34" charset="0"/>
              </a:rPr>
              <a:t>Образовательная область: </a:t>
            </a:r>
            <a:r>
              <a:rPr kumimoji="0" lang="ru-RU" sz="1700" b="0" i="1" u="none" strike="noStrike" cap="none" normalizeH="0" baseline="0" dirty="0" smtClean="0">
                <a:ln>
                  <a:noFill/>
                </a:ln>
                <a:solidFill>
                  <a:srgbClr val="002060"/>
                </a:solidFill>
                <a:effectLst/>
                <a:latin typeface="Cambria" pitchFamily="18" charset="0"/>
                <a:cs typeface="Arial" pitchFamily="34" charset="0"/>
              </a:rPr>
              <a:t>музыка.</a:t>
            </a:r>
            <a:endParaRPr kumimoji="0" lang="ru-RU" sz="17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1700" b="1" i="0" u="none" strike="noStrike" cap="none" normalizeH="0" baseline="0" dirty="0" smtClean="0">
                <a:ln>
                  <a:noFill/>
                </a:ln>
                <a:solidFill>
                  <a:srgbClr val="002060"/>
                </a:solidFill>
                <a:effectLst/>
                <a:latin typeface="Cambria" pitchFamily="18" charset="0"/>
                <a:cs typeface="Arial" pitchFamily="34" charset="0"/>
              </a:rPr>
              <a:t>Интеграция: </a:t>
            </a:r>
            <a:r>
              <a:rPr kumimoji="0" lang="ru-RU" sz="1700" b="0" i="1" u="none" strike="noStrike" cap="none" normalizeH="0" baseline="0" dirty="0" smtClean="0">
                <a:ln>
                  <a:noFill/>
                </a:ln>
                <a:solidFill>
                  <a:srgbClr val="002060"/>
                </a:solidFill>
                <a:effectLst/>
                <a:latin typeface="Cambria" pitchFamily="18" charset="0"/>
                <a:cs typeface="Arial" pitchFamily="34" charset="0"/>
              </a:rPr>
              <a:t>коммуникация, безопасность, познание, художественная литература, труд, музыка, художественное творчество.</a:t>
            </a:r>
            <a:endParaRPr kumimoji="0" lang="ru-RU" sz="17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1700" b="1" i="0" u="none" strike="noStrike" cap="none" normalizeH="0" baseline="0" dirty="0" smtClean="0">
                <a:ln>
                  <a:noFill/>
                </a:ln>
                <a:solidFill>
                  <a:srgbClr val="002060"/>
                </a:solidFill>
                <a:effectLst/>
                <a:latin typeface="Cambria" pitchFamily="18" charset="0"/>
                <a:cs typeface="Arial" pitchFamily="34" charset="0"/>
              </a:rPr>
              <a:t>Цель:</a:t>
            </a:r>
            <a:r>
              <a:rPr kumimoji="0" lang="ru-RU" sz="1700" b="0" i="0" u="none" strike="noStrike" cap="none" normalizeH="0" baseline="0" dirty="0" smtClean="0">
                <a:ln>
                  <a:noFill/>
                </a:ln>
                <a:solidFill>
                  <a:srgbClr val="002060"/>
                </a:solidFill>
                <a:effectLst/>
                <a:latin typeface="Cambria" pitchFamily="18" charset="0"/>
                <a:cs typeface="Arial" pitchFamily="34" charset="0"/>
              </a:rPr>
              <a:t> Создать для ребенка положительную, эмоционально-комфортную обстановку,     </a:t>
            </a:r>
            <a:endParaRPr kumimoji="0" lang="ru-RU" sz="17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1700" b="0" i="0" u="none" strike="noStrike" cap="none" normalizeH="0" baseline="0" dirty="0" smtClean="0">
                <a:ln>
                  <a:noFill/>
                </a:ln>
                <a:solidFill>
                  <a:srgbClr val="002060"/>
                </a:solidFill>
                <a:effectLst/>
                <a:latin typeface="Cambria" pitchFamily="18" charset="0"/>
                <a:cs typeface="Arial" pitchFamily="34" charset="0"/>
              </a:rPr>
              <a:t>            для достижения максимального развития ребенка в целом.</a:t>
            </a:r>
            <a:endParaRPr kumimoji="0" lang="ru-RU" sz="17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1700" b="1" i="0" u="none" strike="noStrike" cap="none" normalizeH="0" baseline="0" dirty="0" smtClean="0">
                <a:ln>
                  <a:noFill/>
                </a:ln>
                <a:solidFill>
                  <a:srgbClr val="002060"/>
                </a:solidFill>
                <a:effectLst/>
                <a:latin typeface="Cambria" pitchFamily="18" charset="0"/>
                <a:cs typeface="Arial" pitchFamily="34" charset="0"/>
              </a:rPr>
              <a:t>Задачи:   Музыка.</a:t>
            </a:r>
            <a:endParaRPr kumimoji="0" lang="ru-RU" sz="17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1700" b="0" i="0" u="none" strike="noStrike" cap="none" normalizeH="0" baseline="0" dirty="0" smtClean="0">
                <a:ln>
                  <a:noFill/>
                </a:ln>
                <a:solidFill>
                  <a:srgbClr val="002060"/>
                </a:solidFill>
                <a:effectLst/>
                <a:latin typeface="Cambria" pitchFamily="18" charset="0"/>
                <a:cs typeface="Arial" pitchFamily="34" charset="0"/>
              </a:rPr>
              <a:t>               1.Учить детей радоваться музыке, выполнять простые, ритмические     </a:t>
            </a:r>
            <a:endParaRPr kumimoji="0" lang="ru-RU" sz="17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1700" b="0" i="0" u="none" strike="noStrike" cap="none" normalizeH="0" baseline="0" dirty="0" smtClean="0">
                <a:ln>
                  <a:noFill/>
                </a:ln>
                <a:solidFill>
                  <a:srgbClr val="002060"/>
                </a:solidFill>
                <a:effectLst/>
                <a:latin typeface="Cambria" pitchFamily="18" charset="0"/>
                <a:cs typeface="Arial" pitchFamily="34" charset="0"/>
              </a:rPr>
              <a:t>                  движения (хлопки, притопы, кружение);</a:t>
            </a:r>
            <a:endParaRPr kumimoji="0" lang="ru-RU" sz="17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1700" b="0" i="0" u="none" strike="noStrike" cap="none" normalizeH="0" baseline="0" dirty="0" smtClean="0">
                <a:ln>
                  <a:noFill/>
                </a:ln>
                <a:solidFill>
                  <a:srgbClr val="002060"/>
                </a:solidFill>
                <a:effectLst/>
                <a:latin typeface="Cambria" pitchFamily="18" charset="0"/>
                <a:cs typeface="Arial" pitchFamily="34" charset="0"/>
              </a:rPr>
              <a:t>                2. Познакомить с различными музыкальными и шумовыми инструментами.</a:t>
            </a:r>
            <a:endParaRPr kumimoji="0" lang="ru-RU" sz="17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1700" b="0" i="0" u="none" strike="noStrike" cap="none" normalizeH="0" baseline="0" dirty="0" smtClean="0">
                <a:ln>
                  <a:noFill/>
                </a:ln>
                <a:solidFill>
                  <a:srgbClr val="002060"/>
                </a:solidFill>
                <a:effectLst/>
                <a:latin typeface="Cambria" pitchFamily="18" charset="0"/>
                <a:cs typeface="Arial" pitchFamily="34" charset="0"/>
              </a:rPr>
              <a:t>                3. Воспитывать интерес к музыке и любовь.</a:t>
            </a:r>
            <a:endParaRPr kumimoji="0" lang="ru-RU" sz="17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1700" b="1" i="0" u="none" strike="noStrike" cap="none" normalizeH="0" baseline="0" dirty="0" smtClean="0">
                <a:ln>
                  <a:noFill/>
                </a:ln>
                <a:solidFill>
                  <a:srgbClr val="002060"/>
                </a:solidFill>
                <a:effectLst/>
                <a:latin typeface="Cambria" pitchFamily="18" charset="0"/>
                <a:cs typeface="Arial" pitchFamily="34" charset="0"/>
              </a:rPr>
              <a:t>               Театр.</a:t>
            </a:r>
            <a:endParaRPr kumimoji="0" lang="ru-RU" sz="17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Char char="•"/>
              <a:tabLst/>
            </a:pPr>
            <a:r>
              <a:rPr kumimoji="0" lang="ru-RU" sz="17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Учить детей внимательно слушать и смотреть сказку, эмоционально воспринимать ее содержание.</a:t>
            </a:r>
            <a:endParaRPr kumimoji="0" lang="ru-RU" sz="17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Char char="•"/>
              <a:tabLst/>
            </a:pPr>
            <a:r>
              <a:rPr kumimoji="0" lang="ru-RU" sz="17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Совершенствовать ум ребенка, помочь овладеть речью, познать окружающий мир. </a:t>
            </a:r>
            <a:endParaRPr kumimoji="0" lang="ru-RU" sz="17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Char char="•"/>
              <a:tabLst/>
            </a:pPr>
            <a:r>
              <a:rPr kumimoji="0" lang="ru-RU" sz="17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Развивать внимание, зрительное и слуховое сосредоточение, мышление. Воспитывать интерес к театру.  </a:t>
            </a:r>
          </a:p>
          <a:p>
            <a:r>
              <a:rPr lang="en-US" sz="1700" b="1" dirty="0" smtClean="0"/>
              <a:t> </a:t>
            </a:r>
            <a:endParaRPr lang="ru-RU" sz="1700" dirty="0" smtClean="0"/>
          </a:p>
          <a:p>
            <a:r>
              <a:rPr lang="ru-RU" sz="1700" b="1" dirty="0" smtClean="0">
                <a:solidFill>
                  <a:srgbClr val="002060"/>
                </a:solidFill>
              </a:rPr>
              <a:t>Ряженье.</a:t>
            </a:r>
            <a:endParaRPr lang="ru-RU" sz="1700" dirty="0" smtClean="0">
              <a:solidFill>
                <a:srgbClr val="002060"/>
              </a:solidFill>
            </a:endParaRPr>
          </a:p>
          <a:p>
            <a:pPr lvl="0"/>
            <a:r>
              <a:rPr lang="ru-RU" sz="1700" dirty="0" smtClean="0">
                <a:solidFill>
                  <a:srgbClr val="002060"/>
                </a:solidFill>
              </a:rPr>
              <a:t>Учить детей, наряжаться с помощью взрослого:  сарафаны, юбочки, платочки, накидки, костюмы разных персонажей.</a:t>
            </a:r>
          </a:p>
          <a:p>
            <a:pPr lvl="0"/>
            <a:r>
              <a:rPr lang="ru-RU" sz="1700" dirty="0" smtClean="0">
                <a:solidFill>
                  <a:srgbClr val="002060"/>
                </a:solidFill>
              </a:rPr>
              <a:t>Развивать способность соотносить себя с героями.</a:t>
            </a:r>
          </a:p>
          <a:p>
            <a:pPr lvl="0"/>
            <a:r>
              <a:rPr lang="ru-RU" sz="1700" dirty="0" smtClean="0">
                <a:solidFill>
                  <a:srgbClr val="002060"/>
                </a:solidFill>
              </a:rPr>
              <a:t>Вызвать желание смотреться в зеркало, любоваться собой, получать от этого удовольствие и массу положительных эмоций.</a:t>
            </a:r>
          </a:p>
          <a:p>
            <a:pPr marL="0" marR="0" lvl="0" indent="180975" algn="l" defTabSz="914400" rtl="0" eaLnBrk="0" fontAlgn="base" latinLnBrk="0" hangingPunct="0">
              <a:lnSpc>
                <a:spcPct val="100000"/>
              </a:lnSpc>
              <a:spcBef>
                <a:spcPct val="0"/>
              </a:spcBef>
              <a:spcAft>
                <a:spcPct val="0"/>
              </a:spcAft>
              <a:buClrTx/>
              <a:buSzTx/>
              <a:buFontTx/>
              <a:buChar char="•"/>
              <a:tabLst/>
            </a:pPr>
            <a:endParaRPr kumimoji="0" lang="ru-RU" sz="1700" b="0" i="0" u="none" strike="noStrike" cap="none" normalizeH="0" baseline="0" dirty="0" smtClean="0">
              <a:ln>
                <a:noFill/>
              </a:ln>
              <a:solidFill>
                <a:srgbClr val="002060"/>
              </a:solidFill>
              <a:effectLst/>
              <a:latin typeface="Arial" pitchFamily="34" charset="0"/>
              <a:cs typeface="Arial" pitchFamily="34" charset="0"/>
            </a:endParaRPr>
          </a:p>
        </p:txBody>
      </p:sp>
    </p:spTree>
    <p:extLst>
      <p:ext uri="{BB962C8B-B14F-4D97-AF65-F5344CB8AC3E}">
        <p14:creationId xmlns:p14="http://schemas.microsoft.com/office/powerpoint/2010/main" val="915701496"/>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123\пчёлки\image_2015-08-10_20-19-35.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3" name="Рисунок 2"/>
          <p:cNvPicPr/>
          <p:nvPr/>
        </p:nvPicPr>
        <p:blipFill rotWithShape="1">
          <a:blip r:embed="rId3" cstate="print">
            <a:extLst>
              <a:ext uri="{28A0092B-C50C-407E-A947-70E740481C1C}">
                <a14:useLocalDpi xmlns:a14="http://schemas.microsoft.com/office/drawing/2010/main" val="0"/>
              </a:ext>
            </a:extLst>
          </a:blip>
          <a:srcRect t="26825" r="35486" b="23849"/>
          <a:stretch/>
        </p:blipFill>
        <p:spPr bwMode="auto">
          <a:xfrm>
            <a:off x="5439103" y="63053"/>
            <a:ext cx="6400802" cy="37994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29699" name="Rectangle 3"/>
          <p:cNvSpPr>
            <a:spLocks noChangeArrowheads="1"/>
          </p:cNvSpPr>
          <p:nvPr/>
        </p:nvSpPr>
        <p:spPr bwMode="auto">
          <a:xfrm>
            <a:off x="0" y="384559"/>
            <a:ext cx="6227379"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Художественное слово: </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Очень мы театры любим</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Круглый год  мы с ними дружим.</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В нашей группе все актёры</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Акробаты и танцоры.</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Каждый день и каждый час</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Мы хотим играть для вас.    </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p:txBody>
      </p:sp>
      <p:sp>
        <p:nvSpPr>
          <p:cNvPr id="29700" name="Rectangle 4"/>
          <p:cNvSpPr>
            <a:spLocks noChangeArrowheads="1"/>
          </p:cNvSpPr>
          <p:nvPr/>
        </p:nvSpPr>
        <p:spPr bwMode="auto">
          <a:xfrm>
            <a:off x="0" y="3069239"/>
            <a:ext cx="11887200"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Актуальность: </a:t>
            </a: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деятельность в условиях </a:t>
            </a:r>
          </a:p>
          <a:p>
            <a:pPr marL="0" marR="0" lvl="0" indent="180975"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обогащенной среды, позволяет детям проявлять </a:t>
            </a:r>
          </a:p>
          <a:p>
            <a:pPr marL="0" marR="0" lvl="0" indent="180975"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пытливость, любознательность, познавать окружающий </a:t>
            </a:r>
          </a:p>
          <a:p>
            <a:pPr marL="0" marR="0" lvl="0" indent="180975"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мир без принуждения, стремиться к творческому отображению познанного. Дети действуют        исходя из своих интересов и возможностей, стремятся к самоутверждению.                                                                           </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Содержание:</a:t>
            </a: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а) музыкальные и шумовые инструменты </a:t>
            </a:r>
            <a:r>
              <a:rPr kumimoji="0" lang="ru-RU" sz="2000" b="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погремушки, бубен,     </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металлофон, барабан, гитара, дудочки.                                                                             </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б) пальчиковые театры, настольные театры: </a:t>
            </a:r>
            <a:r>
              <a:rPr kumimoji="0" lang="ru-RU" sz="2000" b="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Репка</a:t>
            </a:r>
            <a:r>
              <a:rPr kumimoji="0" lang="ru-RU" sz="2000" b="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a:t>
            </a:r>
            <a:r>
              <a:rPr kumimoji="0" lang="ru-RU" sz="2000" b="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Теремок</a:t>
            </a:r>
            <a:r>
              <a:rPr kumimoji="0" lang="ru-RU" sz="2000" b="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театр игрушек.</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в) стойка с вещами для ряженья (рубахи, юбочки, сарафаны, платочки,      </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шарфы, пояса, ленты, бусы, шляпки, маски животных).</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p:txBody>
      </p:sp>
      <p:pic>
        <p:nvPicPr>
          <p:cNvPr id="29701" name="Picture 5" descr="D:\Новая папка (3)\0_110816_208514c1_xl.png"/>
          <p:cNvPicPr>
            <a:picLocks noChangeAspect="1" noChangeArrowheads="1"/>
          </p:cNvPicPr>
          <p:nvPr/>
        </p:nvPicPr>
        <p:blipFill>
          <a:blip r:embed="rId4" cstate="print"/>
          <a:srcRect/>
          <a:stretch>
            <a:fillRect/>
          </a:stretch>
        </p:blipFill>
        <p:spPr bwMode="auto">
          <a:xfrm>
            <a:off x="9065172" y="3625795"/>
            <a:ext cx="3657600" cy="36576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123\пчёлки\image_2015-08-10_20-19-35.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28673" name="Rectangle 1"/>
          <p:cNvSpPr>
            <a:spLocks noChangeArrowheads="1"/>
          </p:cNvSpPr>
          <p:nvPr/>
        </p:nvSpPr>
        <p:spPr bwMode="auto">
          <a:xfrm>
            <a:off x="441435" y="0"/>
            <a:ext cx="11335406"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l" defTabSz="914400" rtl="0" eaLnBrk="1" fontAlgn="base" latinLnBrk="0" hangingPunct="1">
              <a:lnSpc>
                <a:spcPct val="100000"/>
              </a:lnSpc>
              <a:spcBef>
                <a:spcPct val="0"/>
              </a:spcBef>
              <a:spcAft>
                <a:spcPct val="0"/>
              </a:spcAft>
              <a:buClrTx/>
              <a:buSzTx/>
              <a:buFontTx/>
              <a:buNone/>
              <a:tabLst/>
            </a:pPr>
            <a:r>
              <a:rPr kumimoji="0" lang="ru-RU" sz="2400" b="1" i="1" u="none" strike="noStrike" cap="none" normalizeH="0" baseline="0" dirty="0" smtClean="0">
                <a:ln>
                  <a:noFill/>
                </a:ln>
                <a:solidFill>
                  <a:srgbClr val="002060"/>
                </a:solidFill>
                <a:effectLst/>
                <a:latin typeface="Cambria" pitchFamily="18" charset="0"/>
                <a:ea typeface="Calibri" pitchFamily="34" charset="0"/>
                <a:cs typeface="Arial" pitchFamily="34" charset="0"/>
              </a:rPr>
              <a:t>Центр двигательной активности </a:t>
            </a:r>
            <a:r>
              <a:rPr kumimoji="0" lang="ru-RU" sz="2400" b="1" i="1" u="none" strike="noStrike" cap="none" normalizeH="0" baseline="0" dirty="0" smtClean="0">
                <a:ln>
                  <a:noFill/>
                </a:ln>
                <a:solidFill>
                  <a:srgbClr val="002060"/>
                </a:solidFill>
                <a:effectLst/>
                <a:latin typeface="Calibri"/>
                <a:ea typeface="Calibri" pitchFamily="34" charset="0"/>
                <a:cs typeface="Arial" pitchFamily="34" charset="0"/>
              </a:rPr>
              <a:t>«</a:t>
            </a:r>
            <a:r>
              <a:rPr kumimoji="0" lang="ru-RU" sz="2400" b="1" i="1" u="none" strike="noStrike" cap="none" normalizeH="0" baseline="0" dirty="0" smtClean="0">
                <a:ln>
                  <a:noFill/>
                </a:ln>
                <a:solidFill>
                  <a:srgbClr val="002060"/>
                </a:solidFill>
                <a:effectLst/>
                <a:latin typeface="Cambria" pitchFamily="18" charset="0"/>
                <a:ea typeface="Calibri" pitchFamily="34" charset="0"/>
                <a:cs typeface="Arial" pitchFamily="34" charset="0"/>
              </a:rPr>
              <a:t>Здоровячек</a:t>
            </a:r>
            <a:r>
              <a:rPr kumimoji="0" lang="ru-RU" sz="2400" b="1" i="1" u="none" strike="noStrike" cap="none" normalizeH="0" baseline="0" dirty="0" smtClean="0">
                <a:ln>
                  <a:noFill/>
                </a:ln>
                <a:solidFill>
                  <a:srgbClr val="002060"/>
                </a:solidFill>
                <a:effectLst/>
                <a:latin typeface="Calibri"/>
                <a:ea typeface="Calibri" pitchFamily="34" charset="0"/>
                <a:cs typeface="Arial" pitchFamily="34" charset="0"/>
              </a:rPr>
              <a:t>»</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Наш девиз</a:t>
            </a:r>
            <a:r>
              <a:rPr kumimoji="0" lang="ru-RU" sz="24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a:t>
            </a:r>
            <a:r>
              <a:rPr kumimoji="0" lang="ru-RU" sz="2400" b="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4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Я здоровье сберегу, сам себе я помогу</a:t>
            </a:r>
            <a:r>
              <a:rPr kumimoji="0" lang="ru-RU" sz="2400" b="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4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Образовательная область</a:t>
            </a:r>
            <a:r>
              <a:rPr kumimoji="0" lang="ru-RU" sz="24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физическая культура.</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Интеграция</a:t>
            </a:r>
            <a:r>
              <a:rPr kumimoji="0" lang="ru-RU" sz="24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социализация, коммуникация, безопасность, музыка, познание, здоровье.</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Цель:</a:t>
            </a:r>
            <a:r>
              <a:rPr kumimoji="0" lang="ru-RU" sz="24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Формирование здорового, жизнерадостного, физически развитого ребенка, который владеет доступными его возрасту знаниями о физической культуре, и испытывает желание заниматься физическими упражнениями.</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Задачи:</a:t>
            </a:r>
            <a:r>
              <a:rPr kumimoji="0" lang="ru-RU" sz="24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1. Охрана и укрепление здоровья детей.</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2. Формирование жизненно необходимых двигательных умений и навыков ребенка, в соответствии с его возрастными и индивидуальными особенностями.</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3. Формирование потребности здорового образа жизни.</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Художественное слово.</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Здоровый дух в здоровом теле.</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Об этом с детства нам твердят.</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Мы знаем </a:t>
            </a:r>
            <a:r>
              <a:rPr kumimoji="0" lang="ru-RU" sz="2400" b="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4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спорт на самом деле, </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Полезен очень для ребят!</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p:txBody>
      </p:sp>
      <p:pic>
        <p:nvPicPr>
          <p:cNvPr id="28674" name="Picture 2" descr="D:\Новая папка (3)\5885ffaef024d159cb6ec388.png"/>
          <p:cNvPicPr>
            <a:picLocks noChangeAspect="1" noChangeArrowheads="1"/>
          </p:cNvPicPr>
          <p:nvPr/>
        </p:nvPicPr>
        <p:blipFill>
          <a:blip r:embed="rId3" cstate="print"/>
          <a:srcRect/>
          <a:stretch>
            <a:fillRect/>
          </a:stretch>
        </p:blipFill>
        <p:spPr bwMode="auto">
          <a:xfrm>
            <a:off x="8023882" y="3026487"/>
            <a:ext cx="4572000" cy="45720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123\пчёлки\image_2015-08-10_20-19-35.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3" name="Рисунок 2"/>
          <p:cNvPicPr/>
          <p:nvPr/>
        </p:nvPicPr>
        <p:blipFill>
          <a:blip r:embed="rId3" cstate="print">
            <a:extLst>
              <a:ext uri="{28A0092B-C50C-407E-A947-70E740481C1C}">
                <a14:useLocalDpi xmlns:a14="http://schemas.microsoft.com/office/drawing/2010/main" val="0"/>
              </a:ext>
            </a:extLst>
          </a:blip>
          <a:stretch>
            <a:fillRect/>
          </a:stretch>
        </p:blipFill>
        <p:spPr>
          <a:xfrm>
            <a:off x="220717" y="316209"/>
            <a:ext cx="4619298" cy="4208494"/>
          </a:xfrm>
          <a:prstGeom prst="rect">
            <a:avLst/>
          </a:prstGeom>
          <a:ln>
            <a:noFill/>
          </a:ln>
          <a:effectLst>
            <a:outerShdw blurRad="190500" algn="tl" rotWithShape="0">
              <a:srgbClr val="000000">
                <a:alpha val="70000"/>
              </a:srgbClr>
            </a:outerShdw>
          </a:effectLst>
        </p:spPr>
      </p:pic>
      <p:sp>
        <p:nvSpPr>
          <p:cNvPr id="31745" name="Rectangle 1"/>
          <p:cNvSpPr>
            <a:spLocks noChangeArrowheads="1"/>
          </p:cNvSpPr>
          <p:nvPr/>
        </p:nvSpPr>
        <p:spPr bwMode="auto">
          <a:xfrm>
            <a:off x="5076496" y="269770"/>
            <a:ext cx="6668814" cy="59400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Актуальность</a:t>
            </a: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Охрана жизни и укрепление физического и психического здоровья детей - одна из основных задач дошкольного образования в соответствии с Типовым положением о дошкольном образовании. Дошкольный возраст является важнейшим этапом в формировании здоровья ребенка. Особенно остро эта задача стоит в адаптационный период, когда у детей наблюдается значительное увеличение количества случаев заболеваемости, что требует необходимости использования современных, инновационных подходов воспитатель но  - оздоровительных работ.</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Содержание: </a:t>
            </a:r>
            <a:r>
              <a:rPr kumimoji="0" lang="ru-RU" sz="2000" b="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Дорожка здоровья</a:t>
            </a:r>
            <a:r>
              <a:rPr kumimoji="0" lang="ru-RU" sz="2000" b="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a:t>
            </a:r>
            <a:r>
              <a:rPr kumimoji="0" lang="ru-RU" sz="2000" b="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массажные коврики</a:t>
            </a:r>
            <a:r>
              <a:rPr kumimoji="0" lang="ru-RU" sz="2000" b="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мячи для метания, кольца, обручи, гимнастические палки, разноцветные флажки, султанчики, ленточки, платочки, мягкие кубики, кегли, шары для прокатывания, мячи большие и маленькие, шведская стенка с матом, атрибуты к подвижным играм (зонтик, маски животных).</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p:txBody>
      </p:sp>
      <p:pic>
        <p:nvPicPr>
          <p:cNvPr id="31746" name="Picture 2" descr="D:\Новая папка (3)\9246320.png"/>
          <p:cNvPicPr>
            <a:picLocks noChangeAspect="1" noChangeArrowheads="1"/>
          </p:cNvPicPr>
          <p:nvPr/>
        </p:nvPicPr>
        <p:blipFill>
          <a:blip r:embed="rId4" cstate="print"/>
          <a:srcRect/>
          <a:stretch>
            <a:fillRect/>
          </a:stretch>
        </p:blipFill>
        <p:spPr bwMode="auto">
          <a:xfrm flipH="1">
            <a:off x="914400" y="4290603"/>
            <a:ext cx="2096813" cy="2618082"/>
          </a:xfrm>
          <a:prstGeom prst="rect">
            <a:avLst/>
          </a:prstGeom>
          <a:noFill/>
        </p:spPr>
      </p:pic>
      <p:pic>
        <p:nvPicPr>
          <p:cNvPr id="6" name="Рисунок 5"/>
          <p:cNvPicPr/>
          <p:nvPr/>
        </p:nvPicPr>
        <p:blipFill>
          <a:blip r:embed="rId3" cstate="print">
            <a:extLst>
              <a:ext uri="{28A0092B-C50C-407E-A947-70E740481C1C}">
                <a14:useLocalDpi xmlns:a14="http://schemas.microsoft.com/office/drawing/2010/main" val="0"/>
              </a:ext>
            </a:extLst>
          </a:blip>
          <a:stretch>
            <a:fillRect/>
          </a:stretch>
        </p:blipFill>
        <p:spPr>
          <a:xfrm>
            <a:off x="228599" y="269770"/>
            <a:ext cx="4619298" cy="4208494"/>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123\пчёлки\image_2015-08-10_20-19-35.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0721" name="Rectangle 1"/>
          <p:cNvSpPr>
            <a:spLocks noChangeArrowheads="1"/>
          </p:cNvSpPr>
          <p:nvPr/>
        </p:nvSpPr>
        <p:spPr bwMode="auto">
          <a:xfrm>
            <a:off x="0" y="51063"/>
            <a:ext cx="12191999"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1"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Игровой центр </a:t>
            </a:r>
            <a:r>
              <a:rPr kumimoji="0" lang="ru-RU" sz="2000" b="1" i="1"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000" b="1" i="1"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Дружная семейка</a:t>
            </a:r>
            <a:r>
              <a:rPr kumimoji="0" lang="ru-RU" sz="2000" b="1" i="1"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000" b="1" i="1"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Наш девиз: </a:t>
            </a: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Моя семья </a:t>
            </a:r>
            <a:r>
              <a:rPr kumimoji="0" lang="ru-RU" b="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мое богатство.</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Образовательная область: </a:t>
            </a: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Социализация.</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Интеграция: </a:t>
            </a: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Труд, безопасность, художественная литература, коммуникация, познание, здоровье, творчество.</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Цель:</a:t>
            </a: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Формировать у детей адекватных возрасту способов и средств общения со взрослыми и сверстниками.</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Задачи</a:t>
            </a: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1. Побуждать детей творчески воспроизводить в играх быт семьи.                             2.Совершенствовать умение вместе с воспитателем создавать  для задуманного сюжета игровую обстановку.                                                                                                         3.Воспитывать любовь ко всем членам семьи.                                                                                                                          4.Раскрывать нравственную сущность деятельности взрослых людей, ответственное отношение к своим обязанностям.</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Рисунок 3"/>
          <p:cNvPicPr/>
          <p:nvPr/>
        </p:nvPicPr>
        <p:blipFill rotWithShape="1">
          <a:blip r:embed="rId3" cstate="print">
            <a:extLst>
              <a:ext uri="{28A0092B-C50C-407E-A947-70E740481C1C}">
                <a14:useLocalDpi xmlns:a14="http://schemas.microsoft.com/office/drawing/2010/main" val="0"/>
              </a:ext>
            </a:extLst>
          </a:blip>
          <a:srcRect l="16993"/>
          <a:stretch/>
        </p:blipFill>
        <p:spPr bwMode="auto">
          <a:xfrm>
            <a:off x="236484" y="3279232"/>
            <a:ext cx="5013434" cy="33265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sp>
        <p:nvSpPr>
          <p:cNvPr id="30722" name="Rectangle 2"/>
          <p:cNvSpPr>
            <a:spLocks noChangeArrowheads="1"/>
          </p:cNvSpPr>
          <p:nvPr/>
        </p:nvSpPr>
        <p:spPr bwMode="auto">
          <a:xfrm>
            <a:off x="5470635" y="2776322"/>
            <a:ext cx="5108028"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Художественное слово</a:t>
            </a: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1)Две бабушки,</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Два дедушки,</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Родители и я, -</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Вот так и получается</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Обычная семья.</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2)Очень люблю</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p:txBody>
      </p:sp>
      <p:sp>
        <p:nvSpPr>
          <p:cNvPr id="30723" name="Rectangle 3"/>
          <p:cNvSpPr>
            <a:spLocks noChangeArrowheads="1"/>
          </p:cNvSpPr>
          <p:nvPr/>
        </p:nvSpPr>
        <p:spPr bwMode="auto">
          <a:xfrm>
            <a:off x="5525402" y="4380819"/>
            <a:ext cx="3578772"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Когда все собираются.</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Белою скатертью</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Стол накрывается.</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Бабушка с мамою,</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Папа и я.</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Мы называемся</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Вместе </a:t>
            </a:r>
            <a:r>
              <a:rPr kumimoji="0" lang="ru-RU" b="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семья.</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(О, </a:t>
            </a:r>
            <a:r>
              <a:rPr kumimoji="0" lang="ru-RU" b="0" i="0" u="none" strike="noStrike" cap="none" normalizeH="0" baseline="0" dirty="0" err="1" smtClean="0">
                <a:ln>
                  <a:noFill/>
                </a:ln>
                <a:solidFill>
                  <a:srgbClr val="002060"/>
                </a:solidFill>
                <a:effectLst/>
                <a:latin typeface="Cambria" pitchFamily="18" charset="0"/>
                <a:ea typeface="Calibri" pitchFamily="34" charset="0"/>
                <a:cs typeface="Times New Roman" pitchFamily="18" charset="0"/>
              </a:rPr>
              <a:t>Высотская</a:t>
            </a: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a:t>
            </a:r>
            <a:endParaRPr kumimoji="0" lang="ru-RU" b="0" i="0" u="none" strike="noStrike" cap="none" normalizeH="0" baseline="0" dirty="0" smtClean="0">
              <a:ln>
                <a:noFill/>
              </a:ln>
              <a:solidFill>
                <a:srgbClr val="002060"/>
              </a:solidFill>
              <a:effectLst/>
              <a:latin typeface="Arial" pitchFamily="34" charset="0"/>
              <a:cs typeface="Arial" pitchFamily="34" charset="0"/>
            </a:endParaRPr>
          </a:p>
        </p:txBody>
      </p:sp>
      <p:pic>
        <p:nvPicPr>
          <p:cNvPr id="30724" name="Picture 4" descr="D:\Новая папка (3)\0_6227c_4e3af9ba_M.png"/>
          <p:cNvPicPr>
            <a:picLocks noChangeAspect="1" noChangeArrowheads="1"/>
          </p:cNvPicPr>
          <p:nvPr/>
        </p:nvPicPr>
        <p:blipFill>
          <a:blip r:embed="rId4" cstate="print"/>
          <a:srcRect/>
          <a:stretch>
            <a:fillRect/>
          </a:stretch>
        </p:blipFill>
        <p:spPr bwMode="auto">
          <a:xfrm>
            <a:off x="8180894" y="3286783"/>
            <a:ext cx="3706306" cy="294059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123\пчёлки\image_2015-08-10_20-19-35.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27649" name="Rectangle 1"/>
          <p:cNvSpPr>
            <a:spLocks noChangeArrowheads="1"/>
          </p:cNvSpPr>
          <p:nvPr/>
        </p:nvSpPr>
        <p:spPr bwMode="auto">
          <a:xfrm>
            <a:off x="378373" y="471710"/>
            <a:ext cx="9049407" cy="56938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79388" algn="l" defTabSz="914400" rtl="0" eaLnBrk="1" fontAlgn="base" latinLnBrk="0" hangingPunct="1">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Актуальность</a:t>
            </a:r>
            <a:r>
              <a:rPr kumimoji="0" lang="ru-RU" sz="28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Игра </a:t>
            </a:r>
            <a:r>
              <a:rPr kumimoji="0" lang="ru-RU" sz="2800" b="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8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ведущий вид деятельности детей, в которой формируется личность ребенка. В играх дети стремятся воплотить все те ситуации, которые они видят в повседневной жизни. Сюжетно - ролевая игра в детском саду </a:t>
            </a:r>
            <a:r>
              <a:rPr kumimoji="0" lang="ru-RU" sz="2800" b="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8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это возможность познакомить ребенка с новыми ситуациями, примерить то или иное поведение, научиться решать важные вопросы</a:t>
            </a:r>
            <a:endParaRPr kumimoji="0" lang="ru-RU" sz="2800" b="0" i="0" u="none" strike="noStrike" cap="none" normalizeH="0" baseline="0" dirty="0" smtClean="0">
              <a:ln>
                <a:noFill/>
              </a:ln>
              <a:solidFill>
                <a:srgbClr val="002060"/>
              </a:solidFill>
              <a:effectLst/>
              <a:latin typeface="Arial" pitchFamily="34" charset="0"/>
              <a:cs typeface="Arial" pitchFamily="34" charset="0"/>
            </a:endParaRPr>
          </a:p>
          <a:p>
            <a:pPr marL="0" marR="0" lvl="0" indent="179388" algn="l"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Содержание: </a:t>
            </a:r>
            <a:r>
              <a:rPr kumimoji="0" lang="ru-RU" sz="28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Игрушки, которые знакомят детей с окружающими их предметами быта: Набор посуды, прихватки, фрукты, овощи, куклы, кровать-качалка, постельное бельё,  стол, стулья, плита, телефон, стиральная машина.</a:t>
            </a:r>
            <a:endParaRPr kumimoji="0" lang="ru-RU" sz="2800" b="0" i="0" u="none" strike="noStrike" cap="none" normalizeH="0" baseline="0" dirty="0" smtClean="0">
              <a:ln>
                <a:noFill/>
              </a:ln>
              <a:solidFill>
                <a:srgbClr val="002060"/>
              </a:solidFill>
              <a:effectLst/>
              <a:latin typeface="Arial" pitchFamily="34" charset="0"/>
              <a:cs typeface="Arial" pitchFamily="34" charset="0"/>
            </a:endParaRPr>
          </a:p>
        </p:txBody>
      </p:sp>
      <p:pic>
        <p:nvPicPr>
          <p:cNvPr id="27651" name="Picture 3" descr="D:\Новая папка (3)\0_90d57_803d9e1f_XL.png"/>
          <p:cNvPicPr>
            <a:picLocks noChangeAspect="1" noChangeArrowheads="1"/>
          </p:cNvPicPr>
          <p:nvPr/>
        </p:nvPicPr>
        <p:blipFill>
          <a:blip r:embed="rId3" cstate="print"/>
          <a:srcRect/>
          <a:stretch>
            <a:fillRect/>
          </a:stretch>
        </p:blipFill>
        <p:spPr bwMode="auto">
          <a:xfrm>
            <a:off x="9041939" y="1371600"/>
            <a:ext cx="3189483" cy="3468414"/>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Новая папка (3)\0020-046-.jpg"/>
          <p:cNvPicPr>
            <a:picLocks noChangeAspect="1" noChangeArrowheads="1"/>
          </p:cNvPicPr>
          <p:nvPr/>
        </p:nvPicPr>
        <p:blipFill>
          <a:blip r:embed="rId2" cstate="print"/>
          <a:srcRect/>
          <a:stretch>
            <a:fillRect/>
          </a:stretch>
        </p:blipFill>
        <p:spPr bwMode="auto">
          <a:xfrm>
            <a:off x="0" y="-25401"/>
            <a:ext cx="12192000" cy="6883401"/>
          </a:xfrm>
          <a:prstGeom prst="rect">
            <a:avLst/>
          </a:prstGeom>
          <a:noFill/>
        </p:spPr>
      </p:pic>
      <p:sp>
        <p:nvSpPr>
          <p:cNvPr id="33796" name="Rectangle 4"/>
          <p:cNvSpPr>
            <a:spLocks noChangeArrowheads="1"/>
          </p:cNvSpPr>
          <p:nvPr/>
        </p:nvSpPr>
        <p:spPr bwMode="auto">
          <a:xfrm>
            <a:off x="0" y="300570"/>
            <a:ext cx="12192000" cy="51090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200" b="1" i="1"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Центр конструирования </a:t>
            </a:r>
            <a:r>
              <a:rPr kumimoji="0" lang="ru-RU" sz="2200" b="1" i="1"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200" b="1" i="1"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Мы строители</a:t>
            </a:r>
            <a:r>
              <a:rPr kumimoji="0" lang="ru-RU" sz="2200" b="1" i="1" u="none" strike="noStrike" cap="none" normalizeH="0" baseline="0" dirty="0" smtClean="0">
                <a:ln>
                  <a:noFill/>
                </a:ln>
                <a:solidFill>
                  <a:srgbClr val="002060"/>
                </a:solidFill>
                <a:effectLst/>
                <a:latin typeface="Calibri"/>
                <a:ea typeface="Calibri" pitchFamily="34" charset="0"/>
                <a:cs typeface="Times New Roman" pitchFamily="18" charset="0"/>
              </a:rPr>
              <a:t>»</a:t>
            </a:r>
            <a:endParaRPr kumimoji="0" lang="ru-RU" sz="2200" b="1"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20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Наш девиз: </a:t>
            </a:r>
            <a:r>
              <a:rPr kumimoji="0" lang="ru-RU" sz="220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20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Постарайся, помечтай, не ленись </a:t>
            </a:r>
            <a:r>
              <a:rPr kumimoji="0" lang="ru-RU" sz="220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20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сооружай</a:t>
            </a:r>
            <a:r>
              <a:rPr kumimoji="0" lang="ru-RU" sz="220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20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a:t>
            </a:r>
            <a:endParaRPr kumimoji="0" lang="ru-RU" sz="220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20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Образовательная область: Познание.</a:t>
            </a:r>
            <a:endParaRPr kumimoji="0" lang="ru-RU" sz="220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20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Интеграция: Труд, безопасность, художественная литература, коммуникация, социализация, здоровье, творчество.</a:t>
            </a:r>
            <a:endParaRPr kumimoji="0" lang="ru-RU" sz="220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20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Цель: Стимулирование и развитие познавательной активности детей. Формирование трудовых и безопасных навыков.</a:t>
            </a:r>
            <a:endParaRPr kumimoji="0" lang="ru-RU" sz="220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Задачи: </a:t>
            </a:r>
          </a:p>
          <a:p>
            <a:pPr marL="342900" marR="0" lvl="0" indent="-342900" defTabSz="914400" rtl="0" eaLnBrk="0" fontAlgn="base" latinLnBrk="0" hangingPunct="0">
              <a:lnSpc>
                <a:spcPct val="100000"/>
              </a:lnSpc>
              <a:spcBef>
                <a:spcPct val="0"/>
              </a:spcBef>
              <a:spcAft>
                <a:spcPct val="0"/>
              </a:spcAft>
              <a:buClrTx/>
              <a:buSzTx/>
              <a:tabLst/>
            </a:pPr>
            <a:r>
              <a:rPr kumimoji="0" lang="ru-RU" sz="220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1.Учить детей делать несложные постройки.                                                                                                                                                                                                                                                   2. Развивать творчество детей, способность </a:t>
            </a:r>
          </a:p>
          <a:p>
            <a:pPr marL="342900" marR="0" lvl="0" indent="-342900" defTabSz="914400" rtl="0" eaLnBrk="0" fontAlgn="base" latinLnBrk="0" hangingPunct="0">
              <a:lnSpc>
                <a:spcPct val="100000"/>
              </a:lnSpc>
              <a:spcBef>
                <a:spcPct val="0"/>
              </a:spcBef>
              <a:spcAft>
                <a:spcPct val="0"/>
              </a:spcAft>
              <a:buClrTx/>
              <a:buSzTx/>
              <a:tabLst/>
            </a:pPr>
            <a:r>
              <a:rPr kumimoji="0" lang="ru-RU" sz="220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действовать самостоятельно, </a:t>
            </a:r>
          </a:p>
          <a:p>
            <a:pPr marL="342900" marR="0" lvl="0" indent="-342900" defTabSz="914400" rtl="0" eaLnBrk="0" fontAlgn="base" latinLnBrk="0" hangingPunct="0">
              <a:lnSpc>
                <a:spcPct val="100000"/>
              </a:lnSpc>
              <a:spcBef>
                <a:spcPct val="0"/>
              </a:spcBef>
              <a:spcAft>
                <a:spcPct val="0"/>
              </a:spcAft>
              <a:buClrTx/>
              <a:buSzTx/>
              <a:tabLst/>
            </a:pPr>
            <a:r>
              <a:rPr kumimoji="0" lang="ru-RU" sz="220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ориентироваться в</a:t>
            </a:r>
            <a:r>
              <a:rPr kumimoji="0" lang="ru-RU" sz="2200" i="0" u="none" strike="noStrike" cap="none" normalizeH="0" dirty="0" smtClean="0">
                <a:ln>
                  <a:noFill/>
                </a:ln>
                <a:solidFill>
                  <a:srgbClr val="002060"/>
                </a:solidFill>
                <a:effectLst/>
                <a:latin typeface="Cambria" pitchFamily="18" charset="0"/>
                <a:ea typeface="Calibri" pitchFamily="34" charset="0"/>
                <a:cs typeface="Times New Roman" pitchFamily="18" charset="0"/>
              </a:rPr>
              <a:t> </a:t>
            </a:r>
            <a:r>
              <a:rPr kumimoji="0" lang="ru-RU" sz="220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пространстве. </a:t>
            </a:r>
            <a:r>
              <a:rPr kumimoji="0" lang="ru-RU" sz="2200" i="0" u="none" strike="noStrike" cap="none" normalizeH="0" dirty="0" smtClean="0">
                <a:ln>
                  <a:noFill/>
                </a:ln>
                <a:solidFill>
                  <a:srgbClr val="002060"/>
                </a:solidFill>
                <a:effectLst/>
                <a:latin typeface="Cambria" pitchFamily="18" charset="0"/>
                <a:ea typeface="Calibri" pitchFamily="34" charset="0"/>
                <a:cs typeface="Times New Roman" pitchFamily="18" charset="0"/>
              </a:rPr>
              <a:t>                                                                                                              </a:t>
            </a:r>
            <a:r>
              <a:rPr kumimoji="0" lang="ru-RU" sz="220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3.Воспитывать любовь к конструированию и</a:t>
            </a:r>
          </a:p>
          <a:p>
            <a:pPr marL="342900" marR="0" lvl="0" indent="-342900" defTabSz="914400" rtl="0" eaLnBrk="0" fontAlgn="base" latinLnBrk="0" hangingPunct="0">
              <a:lnSpc>
                <a:spcPct val="100000"/>
              </a:lnSpc>
              <a:spcBef>
                <a:spcPct val="0"/>
              </a:spcBef>
              <a:spcAft>
                <a:spcPct val="0"/>
              </a:spcAft>
              <a:buClrTx/>
              <a:buSzTx/>
              <a:tabLst/>
            </a:pPr>
            <a:r>
              <a:rPr kumimoji="0" lang="ru-RU" sz="220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умение обыгрывать свои постройки</a:t>
            </a:r>
            <a:endParaRPr kumimoji="0" lang="ru-RU" sz="220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9986" y="2632841"/>
            <a:ext cx="5339446" cy="40044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797" name="Rectangle 5"/>
          <p:cNvSpPr>
            <a:spLocks noChangeArrowheads="1"/>
          </p:cNvSpPr>
          <p:nvPr/>
        </p:nvSpPr>
        <p:spPr bwMode="auto">
          <a:xfrm>
            <a:off x="457200" y="4572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33798" name="Picture 6" descr="D:\Новая папка (3)\19576041.png"/>
          <p:cNvPicPr>
            <a:picLocks noChangeAspect="1" noChangeArrowheads="1"/>
          </p:cNvPicPr>
          <p:nvPr/>
        </p:nvPicPr>
        <p:blipFill>
          <a:blip r:embed="rId4" cstate="print"/>
          <a:srcRect/>
          <a:stretch>
            <a:fillRect/>
          </a:stretch>
        </p:blipFill>
        <p:spPr bwMode="auto">
          <a:xfrm flipH="1">
            <a:off x="1403131" y="5126969"/>
            <a:ext cx="1689321" cy="160491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D:\Новая папка (3)\0008-014-.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34818" name="Rectangle 2"/>
          <p:cNvSpPr>
            <a:spLocks noChangeArrowheads="1"/>
          </p:cNvSpPr>
          <p:nvPr/>
        </p:nvSpPr>
        <p:spPr bwMode="auto">
          <a:xfrm>
            <a:off x="346841" y="186169"/>
            <a:ext cx="109728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Художественное слово:</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Рано утром детский сад </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Малышей встречает,</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Модули там ждут ребят</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В уголке скучают.</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Красный куб, синий куб, </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Арка и ступенька,</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Строим мы, строим мы,</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Строим хорошенько.</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Замечательный забор,</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Мебель и машина,</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Горка, лесенка, гараж,</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Ступеньки к магазину.</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Актуальность</a:t>
            </a: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Конструирование </a:t>
            </a:r>
            <a:r>
              <a:rPr kumimoji="0" lang="ru-RU" sz="2000" b="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больше чем другие виды деятельности, подготавливают почву для развития технических способностей детей, что очень важно для всестороннего развития ребенка. Большое значение эта деятельность имеет для развития фантазии. А.С.Макаренко подчеркивал, что игры ребенка с игрушками </a:t>
            </a:r>
            <a:r>
              <a:rPr kumimoji="0" lang="ru-RU" sz="2000" b="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материалами, из которых он конструирует </a:t>
            </a:r>
            <a:r>
              <a:rPr kumimoji="0" lang="ru-RU" sz="2000" b="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ближе всего стоят к нормальной человеческой деятельности: из материалов человек создает ценности и культуру</a:t>
            </a:r>
            <a:r>
              <a:rPr kumimoji="0" lang="ru-RU" sz="2000" b="0" i="0" u="none" strike="noStrike" cap="none" normalizeH="0" baseline="0" dirty="0" smtClean="0">
                <a:ln>
                  <a:noFill/>
                </a:ln>
                <a:solidFill>
                  <a:srgbClr val="002060"/>
                </a:solidFill>
                <a:effectLst/>
                <a:latin typeface="Calibri"/>
                <a:ea typeface="Calibri" pitchFamily="34" charset="0"/>
                <a:cs typeface="Times New Roman" pitchFamily="18" charset="0"/>
              </a:rPr>
              <a:t>»</a:t>
            </a: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Содержание</a:t>
            </a:r>
            <a:r>
              <a:rPr kumimoji="0" lang="ru-RU" sz="2000"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 Пластмассовый  и деревянный конструкторы, бумага, картон, природный и бросовый материал.</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p:txBody>
      </p:sp>
      <p:pic>
        <p:nvPicPr>
          <p:cNvPr id="34820" name="Picture 4" descr="D:\Новая папка (3)\7a82425cff1a2e31db4f934a6cc4f49a.jpg"/>
          <p:cNvPicPr>
            <a:picLocks noChangeAspect="1" noChangeArrowheads="1"/>
          </p:cNvPicPr>
          <p:nvPr/>
        </p:nvPicPr>
        <p:blipFill>
          <a:blip r:embed="rId3" cstate="print"/>
          <a:srcRect/>
          <a:stretch>
            <a:fillRect/>
          </a:stretch>
        </p:blipFill>
        <p:spPr bwMode="auto">
          <a:xfrm>
            <a:off x="4303986" y="267412"/>
            <a:ext cx="7141780" cy="3732457"/>
          </a:xfrm>
          <a:prstGeom prst="rect">
            <a:avLst/>
          </a:prstGeom>
          <a:noFill/>
        </p:spPr>
      </p:pic>
      <p:pic>
        <p:nvPicPr>
          <p:cNvPr id="34822" name="Picture 6" descr="D:\Новая папка (3)\0_6e1be_ddffe017_orig.jpg"/>
          <p:cNvPicPr>
            <a:picLocks noChangeAspect="1" noChangeArrowheads="1"/>
          </p:cNvPicPr>
          <p:nvPr/>
        </p:nvPicPr>
        <p:blipFill>
          <a:blip r:embed="rId4" cstate="print"/>
          <a:srcRect/>
          <a:stretch>
            <a:fillRect/>
          </a:stretch>
        </p:blipFill>
        <p:spPr bwMode="auto">
          <a:xfrm flipH="1">
            <a:off x="4608179" y="0"/>
            <a:ext cx="1491832" cy="1833347"/>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D:\Новая папка (3)\1.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11265" name="Rectangle 1"/>
          <p:cNvSpPr>
            <a:spLocks noChangeArrowheads="1"/>
          </p:cNvSpPr>
          <p:nvPr/>
        </p:nvSpPr>
        <p:spPr bwMode="auto">
          <a:xfrm>
            <a:off x="204951" y="600152"/>
            <a:ext cx="5459249" cy="37240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1" u="none" strike="noStrike" cap="none" normalizeH="0" baseline="0" dirty="0" smtClean="0">
                <a:ln>
                  <a:noFill/>
                </a:ln>
                <a:solidFill>
                  <a:schemeClr val="tx2"/>
                </a:solidFill>
                <a:effectLst/>
                <a:latin typeface="Cambria" pitchFamily="18" charset="0"/>
                <a:ea typeface="Calibri" pitchFamily="34" charset="0"/>
                <a:cs typeface="Arial" pitchFamily="34" charset="0"/>
              </a:rPr>
              <a:t>Центр  сенсорного воспитания и развития элементарно-математических представлений </a:t>
            </a:r>
            <a:r>
              <a:rPr kumimoji="0" lang="ru-RU" sz="2000" b="1" i="1" u="none" strike="noStrike" cap="none" normalizeH="0" baseline="0" dirty="0" smtClean="0">
                <a:ln>
                  <a:noFill/>
                </a:ln>
                <a:solidFill>
                  <a:schemeClr val="tx2"/>
                </a:solidFill>
                <a:effectLst/>
                <a:latin typeface="Calibri"/>
                <a:ea typeface="Calibri" pitchFamily="34" charset="0"/>
                <a:cs typeface="Arial" pitchFamily="34" charset="0"/>
              </a:rPr>
              <a:t>«</a:t>
            </a:r>
            <a:r>
              <a:rPr kumimoji="0" lang="ru-RU" sz="2000" b="1" i="1" u="none" strike="noStrike" cap="none" normalizeH="0" baseline="0" dirty="0" err="1" smtClean="0">
                <a:ln>
                  <a:noFill/>
                </a:ln>
                <a:solidFill>
                  <a:schemeClr val="tx2"/>
                </a:solidFill>
                <a:effectLst/>
                <a:latin typeface="Cambria" pitchFamily="18" charset="0"/>
                <a:ea typeface="Calibri" pitchFamily="34" charset="0"/>
                <a:cs typeface="Arial" pitchFamily="34" charset="0"/>
              </a:rPr>
              <a:t>Любознайка</a:t>
            </a:r>
            <a:r>
              <a:rPr kumimoji="0" lang="ru-RU" sz="2000" b="1" i="1" u="none" strike="noStrike" cap="none" normalizeH="0" baseline="0" dirty="0" smtClean="0">
                <a:ln>
                  <a:noFill/>
                </a:ln>
                <a:solidFill>
                  <a:schemeClr val="tx2"/>
                </a:solidFill>
                <a:effectLst/>
                <a:latin typeface="Calibri"/>
                <a:ea typeface="Calibri" pitchFamily="34" charset="0"/>
                <a:cs typeface="Arial" pitchFamily="34" charset="0"/>
              </a:rPr>
              <a:t>»</a:t>
            </a:r>
            <a:r>
              <a:rPr kumimoji="0" lang="ru-RU" sz="2000" b="1" i="1" u="none" strike="noStrike" cap="none" normalizeH="0" baseline="0" dirty="0" smtClean="0">
                <a:ln>
                  <a:noFill/>
                </a:ln>
                <a:solidFill>
                  <a:schemeClr val="tx2"/>
                </a:solidFill>
                <a:effectLst/>
                <a:latin typeface="Cambria" pitchFamily="18" charset="0"/>
                <a:ea typeface="Calibri" pitchFamily="34" charset="0"/>
                <a:cs typeface="Arial" pitchFamily="34" charset="0"/>
              </a:rPr>
              <a:t>.</a:t>
            </a:r>
            <a:endParaRPr kumimoji="0" lang="ru-RU" sz="2000" b="1" i="0" u="none" strike="noStrike" cap="none" normalizeH="0" baseline="0" dirty="0" smtClean="0">
              <a:ln>
                <a:noFill/>
              </a:ln>
              <a:solidFill>
                <a:schemeClr val="tx2"/>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2060"/>
                </a:solidFill>
                <a:effectLst/>
                <a:latin typeface="Cambria" pitchFamily="18" charset="0"/>
                <a:ea typeface="Calibri" pitchFamily="34" charset="0"/>
                <a:cs typeface="Arial" pitchFamily="34" charset="0"/>
              </a:rPr>
              <a:t>Девиз: </a:t>
            </a:r>
            <a:r>
              <a:rPr kumimoji="0" lang="ru-RU" sz="1600" b="1" i="0" u="none" strike="noStrike" cap="none" normalizeH="0" baseline="0" dirty="0" smtClean="0">
                <a:ln>
                  <a:noFill/>
                </a:ln>
                <a:solidFill>
                  <a:srgbClr val="002060"/>
                </a:solidFill>
                <a:effectLst/>
                <a:latin typeface="Calibri"/>
                <a:ea typeface="Calibri" pitchFamily="34" charset="0"/>
                <a:cs typeface="Arial" pitchFamily="34" charset="0"/>
              </a:rPr>
              <a:t>«</a:t>
            </a:r>
            <a:r>
              <a:rPr kumimoji="0" lang="ru-RU" sz="1600" b="1" i="0" u="none" strike="noStrike" cap="none" normalizeH="0" baseline="0" dirty="0" smtClean="0">
                <a:ln>
                  <a:noFill/>
                </a:ln>
                <a:solidFill>
                  <a:srgbClr val="002060"/>
                </a:solidFill>
                <a:effectLst/>
                <a:latin typeface="Cambria" pitchFamily="18" charset="0"/>
                <a:ea typeface="Calibri" pitchFamily="34" charset="0"/>
                <a:cs typeface="Arial" pitchFamily="34" charset="0"/>
              </a:rPr>
              <a:t>Я учусь, я познаю</a:t>
            </a:r>
            <a:r>
              <a:rPr kumimoji="0" lang="ru-RU" sz="1600" b="1" i="0" u="none" strike="noStrike" cap="none" normalizeH="0" baseline="0" dirty="0" smtClean="0">
                <a:ln>
                  <a:noFill/>
                </a:ln>
                <a:solidFill>
                  <a:srgbClr val="002060"/>
                </a:solidFill>
                <a:effectLst/>
                <a:latin typeface="Calibri"/>
                <a:ea typeface="Calibri" pitchFamily="34" charset="0"/>
                <a:cs typeface="Arial" pitchFamily="34" charset="0"/>
              </a:rPr>
              <a:t>»</a:t>
            </a:r>
            <a:r>
              <a:rPr kumimoji="0" lang="ru-RU" sz="1600" b="1" i="0" u="none" strike="noStrike" cap="none" normalizeH="0" baseline="0" dirty="0" smtClean="0">
                <a:ln>
                  <a:noFill/>
                </a:ln>
                <a:solidFill>
                  <a:srgbClr val="002060"/>
                </a:solidFill>
                <a:effectLst/>
                <a:latin typeface="Cambria" pitchFamily="18" charset="0"/>
                <a:ea typeface="Calibri" pitchFamily="34" charset="0"/>
                <a:cs typeface="Arial" pitchFamily="34" charset="0"/>
              </a:rPr>
              <a:t>.</a:t>
            </a:r>
            <a:endParaRPr kumimoji="0" lang="ru-RU" sz="1600" b="1"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2060"/>
                </a:solidFill>
                <a:effectLst/>
                <a:latin typeface="Cambria" pitchFamily="18" charset="0"/>
                <a:ea typeface="Calibri" pitchFamily="34" charset="0"/>
                <a:cs typeface="Arial" pitchFamily="34" charset="0"/>
              </a:rPr>
              <a:t>Цель: </a:t>
            </a:r>
            <a:r>
              <a:rPr kumimoji="0" lang="ru-RU" sz="1600" b="1" i="0" u="none" strike="noStrike" cap="none" normalizeH="0" baseline="0" dirty="0" smtClean="0">
                <a:ln>
                  <a:noFill/>
                </a:ln>
                <a:solidFill>
                  <a:schemeClr val="tx1">
                    <a:lumMod val="50000"/>
                  </a:schemeClr>
                </a:solidFill>
                <a:effectLst/>
                <a:latin typeface="Cambria" pitchFamily="18" charset="0"/>
                <a:ea typeface="Calibri" pitchFamily="34" charset="0"/>
                <a:cs typeface="Arial" pitchFamily="34" charset="0"/>
              </a:rPr>
              <a:t>научить детей точно, полно, и расчленено воспринимать предметы, их разнообразные свойства и отношения (цвет, форму, величину, расположение в пространстве, высоту звуков и т. п.).</a:t>
            </a:r>
            <a:endParaRPr kumimoji="0" lang="ru-RU" sz="1600" b="1" i="0" u="none" strike="noStrike" cap="none" normalizeH="0" baseline="0" dirty="0" smtClean="0">
              <a:ln>
                <a:noFill/>
              </a:ln>
              <a:solidFill>
                <a:schemeClr val="tx1">
                  <a:lumMod val="50000"/>
                </a:schemeClr>
              </a:solidFill>
              <a:effectLst/>
              <a:latin typeface="Arial" pitchFamily="34" charset="0"/>
              <a:cs typeface="Arial" pitchFamily="34" charset="0"/>
            </a:endParaRPr>
          </a:p>
          <a:p>
            <a:pPr eaLnBrk="0" fontAlgn="base" hangingPunct="0">
              <a:spcBef>
                <a:spcPct val="0"/>
              </a:spcBef>
              <a:spcAft>
                <a:spcPct val="0"/>
              </a:spcAft>
            </a:pPr>
            <a:r>
              <a:rPr kumimoji="0" lang="ru-RU" sz="1600" b="1" i="0" u="none" strike="noStrike" cap="none" normalizeH="0" baseline="0" dirty="0" smtClean="0">
                <a:ln>
                  <a:noFill/>
                </a:ln>
                <a:solidFill>
                  <a:srgbClr val="002060"/>
                </a:solidFill>
                <a:effectLst/>
                <a:latin typeface="Cambria" pitchFamily="18" charset="0"/>
                <a:ea typeface="Calibri" pitchFamily="34" charset="0"/>
                <a:cs typeface="Arial" pitchFamily="34" charset="0"/>
              </a:rPr>
              <a:t>Задачи:</a:t>
            </a:r>
            <a:endParaRPr lang="ru-RU" sz="1600" b="1" dirty="0" smtClean="0">
              <a:solidFill>
                <a:srgbClr val="002060"/>
              </a:solidFill>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lumMod val="50000"/>
                  </a:schemeClr>
                </a:solidFill>
                <a:effectLst/>
                <a:latin typeface="Cambria" pitchFamily="18" charset="0"/>
                <a:ea typeface="Calibri" pitchFamily="34" charset="0"/>
                <a:cs typeface="Arial" pitchFamily="34" charset="0"/>
              </a:rPr>
              <a:t>распознавание </a:t>
            </a:r>
            <a:r>
              <a:rPr kumimoji="0" lang="ru-RU" sz="1600" b="1" i="0" u="none" strike="noStrike" cap="none" normalizeH="0" baseline="0" dirty="0" smtClean="0">
                <a:ln>
                  <a:noFill/>
                </a:ln>
                <a:solidFill>
                  <a:schemeClr val="tx1">
                    <a:lumMod val="50000"/>
                  </a:schemeClr>
                </a:solidFill>
                <a:effectLst/>
                <a:latin typeface="Calibri"/>
                <a:ea typeface="Calibri" pitchFamily="34" charset="0"/>
                <a:cs typeface="Arial" pitchFamily="34" charset="0"/>
              </a:rPr>
              <a:t> </a:t>
            </a:r>
            <a:r>
              <a:rPr kumimoji="0" lang="ru-RU" sz="1600" b="1" i="0" u="none" strike="noStrike" cap="none" normalizeH="0" baseline="0" dirty="0" smtClean="0">
                <a:ln>
                  <a:noFill/>
                </a:ln>
                <a:solidFill>
                  <a:schemeClr val="tx1">
                    <a:lumMod val="50000"/>
                  </a:schemeClr>
                </a:solidFill>
                <a:effectLst/>
                <a:latin typeface="Cambria" pitchFamily="18" charset="0"/>
                <a:ea typeface="Calibri" pitchFamily="34" charset="0"/>
                <a:cs typeface="Arial" pitchFamily="34" charset="0"/>
              </a:rPr>
              <a:t>геометрических фигур (шар, куб, призма (крыша), параллелепипед (кирпичик));</a:t>
            </a:r>
            <a:endParaRPr kumimoji="0" lang="ru-RU" sz="1600" b="1" i="0" u="none" strike="noStrike" cap="none" normalizeH="0" baseline="0" dirty="0" smtClean="0">
              <a:ln>
                <a:noFill/>
              </a:ln>
              <a:solidFill>
                <a:schemeClr val="tx1">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600" b="1" i="0" u="none" strike="noStrike" cap="none" normalizeH="0" baseline="0" dirty="0" smtClean="0">
                <a:ln>
                  <a:noFill/>
                </a:ln>
                <a:solidFill>
                  <a:schemeClr val="tx1">
                    <a:lumMod val="50000"/>
                  </a:schemeClr>
                </a:solidFill>
                <a:effectLst/>
                <a:latin typeface="Cambria" pitchFamily="18" charset="0"/>
                <a:ea typeface="Calibri" pitchFamily="34" charset="0"/>
                <a:cs typeface="Arial" pitchFamily="34" charset="0"/>
              </a:rPr>
              <a:t>знание и распознавание основных цветов (красный, желтый, зеленый, синий), белый и черный цвета;</a:t>
            </a:r>
            <a:endParaRPr kumimoji="0" lang="ru-RU" sz="1600" b="1" i="0" u="none" strike="noStrike" cap="none" normalizeH="0" baseline="0" dirty="0" smtClean="0">
              <a:ln>
                <a:noFill/>
              </a:ln>
              <a:solidFill>
                <a:schemeClr val="tx1">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1600" b="1" i="0" u="none" strike="noStrike" cap="none" normalizeH="0" baseline="0" dirty="0" smtClean="0">
                <a:ln>
                  <a:noFill/>
                </a:ln>
                <a:solidFill>
                  <a:schemeClr val="tx1">
                    <a:lumMod val="50000"/>
                  </a:schemeClr>
                </a:solidFill>
                <a:effectLst/>
                <a:latin typeface="Cambria" pitchFamily="18" charset="0"/>
                <a:ea typeface="Calibri" pitchFamily="34" charset="0"/>
                <a:cs typeface="Arial" pitchFamily="34" charset="0"/>
              </a:rPr>
              <a:t>распознавание запаха, вкуса и т.п.</a:t>
            </a:r>
            <a:endParaRPr kumimoji="0" lang="ru-RU" sz="1600" b="1" i="0" u="none" strike="noStrike" cap="none" normalizeH="0" baseline="0" dirty="0" smtClean="0">
              <a:ln>
                <a:noFill/>
              </a:ln>
              <a:solidFill>
                <a:schemeClr val="tx1">
                  <a:lumMod val="50000"/>
                </a:schemeClr>
              </a:solidFill>
              <a:effectLst/>
              <a:latin typeface="Arial" pitchFamily="34" charset="0"/>
              <a:cs typeface="Arial" pitchFamily="34" charset="0"/>
            </a:endParaRPr>
          </a:p>
        </p:txBody>
      </p:sp>
      <p:pic>
        <p:nvPicPr>
          <p:cNvPr id="11266" name="Picture 2" descr="D:\123\Microsoft PowerPoint - [Мы играем с песком презентация] 2018-04-14 17.05.53.png"/>
          <p:cNvPicPr>
            <a:picLocks noChangeAspect="1" noChangeArrowheads="1"/>
          </p:cNvPicPr>
          <p:nvPr/>
        </p:nvPicPr>
        <p:blipFill>
          <a:blip r:embed="rId3" cstate="print"/>
          <a:srcRect/>
          <a:stretch>
            <a:fillRect/>
          </a:stretch>
        </p:blipFill>
        <p:spPr bwMode="auto">
          <a:xfrm>
            <a:off x="5927834" y="217313"/>
            <a:ext cx="5644055" cy="4086671"/>
          </a:xfrm>
          <a:prstGeom prst="rect">
            <a:avLst/>
          </a:prstGeom>
          <a:noFill/>
        </p:spPr>
      </p:pic>
      <p:sp>
        <p:nvSpPr>
          <p:cNvPr id="9" name="Прямоугольник 8"/>
          <p:cNvSpPr/>
          <p:nvPr/>
        </p:nvSpPr>
        <p:spPr>
          <a:xfrm>
            <a:off x="299546" y="4303986"/>
            <a:ext cx="11351172" cy="2308324"/>
          </a:xfrm>
          <a:prstGeom prst="rect">
            <a:avLst/>
          </a:prstGeom>
        </p:spPr>
        <p:txBody>
          <a:bodyPr wrap="square">
            <a:spAutoFit/>
          </a:bodyPr>
          <a:lstStyle/>
          <a:p>
            <a:pPr lvl="0" fontAlgn="base">
              <a:spcBef>
                <a:spcPct val="0"/>
              </a:spcBef>
              <a:spcAft>
                <a:spcPct val="0"/>
              </a:spcAft>
            </a:pPr>
            <a:r>
              <a:rPr lang="ru-RU" b="1" dirty="0" smtClean="0">
                <a:solidFill>
                  <a:srgbClr val="002060"/>
                </a:solidFill>
                <a:latin typeface="Cambria" pitchFamily="18" charset="0"/>
                <a:ea typeface="Calibri" pitchFamily="34" charset="0"/>
                <a:cs typeface="Arial" pitchFamily="34" charset="0"/>
              </a:rPr>
              <a:t>Актуальность: </a:t>
            </a:r>
            <a:r>
              <a:rPr lang="ru-RU" b="1" dirty="0" smtClean="0">
                <a:solidFill>
                  <a:schemeClr val="tx1">
                    <a:lumMod val="50000"/>
                  </a:schemeClr>
                </a:solidFill>
                <a:latin typeface="Cambria" pitchFamily="18" charset="0"/>
                <a:ea typeface="Calibri" pitchFamily="34" charset="0"/>
                <a:cs typeface="Arial" pitchFamily="34" charset="0"/>
              </a:rPr>
              <a:t>Сенсорное развитие (от лат. </a:t>
            </a:r>
            <a:r>
              <a:rPr lang="ru-RU" b="1" i="1" dirty="0" err="1" smtClean="0">
                <a:solidFill>
                  <a:schemeClr val="tx1">
                    <a:lumMod val="50000"/>
                  </a:schemeClr>
                </a:solidFill>
                <a:latin typeface="Cambria" pitchFamily="18" charset="0"/>
                <a:ea typeface="Calibri" pitchFamily="34" charset="0"/>
                <a:cs typeface="Arial" pitchFamily="34" charset="0"/>
              </a:rPr>
              <a:t>sensus</a:t>
            </a:r>
            <a:r>
              <a:rPr lang="ru-RU" b="1" dirty="0" smtClean="0">
                <a:solidFill>
                  <a:schemeClr val="tx1">
                    <a:lumMod val="50000"/>
                  </a:schemeClr>
                </a:solidFill>
                <a:latin typeface="Calibri"/>
                <a:ea typeface="Calibri" pitchFamily="34" charset="0"/>
                <a:cs typeface="Arial" pitchFamily="34" charset="0"/>
              </a:rPr>
              <a:t> –</a:t>
            </a:r>
            <a:r>
              <a:rPr lang="ru-RU" b="1" dirty="0" smtClean="0">
                <a:solidFill>
                  <a:schemeClr val="tx1">
                    <a:lumMod val="50000"/>
                  </a:schemeClr>
                </a:solidFill>
                <a:latin typeface="Cambria" pitchFamily="18" charset="0"/>
                <a:ea typeface="Calibri" pitchFamily="34" charset="0"/>
                <a:cs typeface="Arial" pitchFamily="34" charset="0"/>
              </a:rPr>
              <a:t> чувство, ощущение) предполагает формирование у ребенка процессов восприятия и</a:t>
            </a:r>
            <a:r>
              <a:rPr lang="ru-RU" b="1" dirty="0" smtClean="0">
                <a:solidFill>
                  <a:schemeClr val="tx1">
                    <a:lumMod val="50000"/>
                  </a:schemeClr>
                </a:solidFill>
                <a:latin typeface="Calibri"/>
                <a:ea typeface="Calibri" pitchFamily="34" charset="0"/>
                <a:cs typeface="Arial" pitchFamily="34" charset="0"/>
              </a:rPr>
              <a:t> </a:t>
            </a:r>
            <a:r>
              <a:rPr lang="ru-RU" b="1" dirty="0" smtClean="0">
                <a:solidFill>
                  <a:schemeClr val="tx1">
                    <a:lumMod val="50000"/>
                  </a:schemeClr>
                </a:solidFill>
                <a:latin typeface="Cambria" pitchFamily="18" charset="0"/>
                <a:ea typeface="Calibri" pitchFamily="34" charset="0"/>
                <a:cs typeface="Arial" pitchFamily="34" charset="0"/>
              </a:rPr>
              <a:t>представлений о предметах, объектах и</a:t>
            </a:r>
            <a:r>
              <a:rPr lang="ru-RU" b="1" dirty="0" smtClean="0">
                <a:solidFill>
                  <a:schemeClr val="tx1">
                    <a:lumMod val="50000"/>
                  </a:schemeClr>
                </a:solidFill>
                <a:latin typeface="Calibri"/>
                <a:ea typeface="Calibri" pitchFamily="34" charset="0"/>
                <a:cs typeface="Arial" pitchFamily="34" charset="0"/>
              </a:rPr>
              <a:t> </a:t>
            </a:r>
            <a:r>
              <a:rPr lang="ru-RU" b="1" dirty="0" smtClean="0">
                <a:solidFill>
                  <a:schemeClr val="tx1">
                    <a:lumMod val="50000"/>
                  </a:schemeClr>
                </a:solidFill>
                <a:latin typeface="Cambria" pitchFamily="18" charset="0"/>
                <a:ea typeface="Calibri" pitchFamily="34" charset="0"/>
                <a:cs typeface="Arial" pitchFamily="34" charset="0"/>
              </a:rPr>
              <a:t>явлениях окружающего мира. Человек рождается на свет с готовыми к функционированию органами чувств. Но это лишь предпосылки для восприятия окружающей действительности. Полноценное сенсорное развитие осуществляется только в процессе сенсорного воспитания, когда у детей целенаправленно формируются эталонные представления о цвете, форме, величине, о признаках и</a:t>
            </a:r>
            <a:r>
              <a:rPr lang="ru-RU" b="1" dirty="0" smtClean="0">
                <a:solidFill>
                  <a:schemeClr val="tx1">
                    <a:lumMod val="50000"/>
                  </a:schemeClr>
                </a:solidFill>
                <a:latin typeface="Calibri"/>
                <a:ea typeface="Calibri" pitchFamily="34" charset="0"/>
                <a:cs typeface="Arial" pitchFamily="34" charset="0"/>
              </a:rPr>
              <a:t> </a:t>
            </a:r>
            <a:r>
              <a:rPr lang="ru-RU" b="1" dirty="0" smtClean="0">
                <a:solidFill>
                  <a:schemeClr val="tx1">
                    <a:lumMod val="50000"/>
                  </a:schemeClr>
                </a:solidFill>
                <a:latin typeface="Cambria" pitchFamily="18" charset="0"/>
                <a:ea typeface="Calibri" pitchFamily="34" charset="0"/>
                <a:cs typeface="Arial" pitchFamily="34" charset="0"/>
              </a:rPr>
              <a:t>свойствах различных предметов и</a:t>
            </a:r>
            <a:r>
              <a:rPr lang="ru-RU" b="1" dirty="0" smtClean="0">
                <a:solidFill>
                  <a:schemeClr val="tx1">
                    <a:lumMod val="50000"/>
                  </a:schemeClr>
                </a:solidFill>
                <a:latin typeface="Calibri"/>
                <a:ea typeface="Calibri" pitchFamily="34" charset="0"/>
                <a:cs typeface="Arial" pitchFamily="34" charset="0"/>
              </a:rPr>
              <a:t> </a:t>
            </a:r>
            <a:r>
              <a:rPr lang="ru-RU" b="1" dirty="0" smtClean="0">
                <a:solidFill>
                  <a:schemeClr val="tx1">
                    <a:lumMod val="50000"/>
                  </a:schemeClr>
                </a:solidFill>
                <a:latin typeface="Cambria" pitchFamily="18" charset="0"/>
                <a:ea typeface="Calibri" pitchFamily="34" charset="0"/>
                <a:cs typeface="Arial" pitchFamily="34" charset="0"/>
              </a:rPr>
              <a:t>материалов, их положении в пространстве и</a:t>
            </a:r>
            <a:r>
              <a:rPr lang="ru-RU" b="1" dirty="0" smtClean="0">
                <a:solidFill>
                  <a:schemeClr val="tx1">
                    <a:lumMod val="50000"/>
                  </a:schemeClr>
                </a:solidFill>
                <a:latin typeface="Calibri"/>
                <a:ea typeface="Calibri" pitchFamily="34" charset="0"/>
                <a:cs typeface="Arial" pitchFamily="34" charset="0"/>
              </a:rPr>
              <a:t> </a:t>
            </a:r>
            <a:r>
              <a:rPr lang="ru-RU" b="1" dirty="0" smtClean="0">
                <a:solidFill>
                  <a:schemeClr val="tx1">
                    <a:lumMod val="50000"/>
                  </a:schemeClr>
                </a:solidFill>
                <a:latin typeface="Cambria" pitchFamily="18" charset="0"/>
                <a:ea typeface="Calibri" pitchFamily="34" charset="0"/>
                <a:cs typeface="Arial" pitchFamily="34" charset="0"/>
              </a:rPr>
              <a:t>др., развиваются все виды восприятия, тем самым закладывается основа для развития умственной деятельности</a:t>
            </a:r>
            <a:endParaRPr lang="ru-RU" sz="2800" b="1" dirty="0" smtClean="0">
              <a:solidFill>
                <a:schemeClr val="tx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3760833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123\пчёлки\0008-014-.jpg"/>
          <p:cNvPicPr>
            <a:picLocks noChangeAspect="1" noChangeArrowheads="1"/>
          </p:cNvPicPr>
          <p:nvPr/>
        </p:nvPicPr>
        <p:blipFill>
          <a:blip r:embed="rId2" cstate="print"/>
          <a:srcRect/>
          <a:stretch>
            <a:fillRect/>
          </a:stretch>
        </p:blipFill>
        <p:spPr bwMode="auto">
          <a:xfrm>
            <a:off x="-38100" y="0"/>
            <a:ext cx="12903200" cy="7258050"/>
          </a:xfrm>
          <a:prstGeom prst="rect">
            <a:avLst/>
          </a:prstGeom>
          <a:noFill/>
        </p:spPr>
      </p:pic>
      <p:sp>
        <p:nvSpPr>
          <p:cNvPr id="2" name="Прямоугольник 1"/>
          <p:cNvSpPr/>
          <p:nvPr/>
        </p:nvSpPr>
        <p:spPr>
          <a:xfrm>
            <a:off x="831273" y="236483"/>
            <a:ext cx="10075025" cy="984885"/>
          </a:xfrm>
          <a:prstGeom prst="rect">
            <a:avLst/>
          </a:prstGeom>
        </p:spPr>
        <p:txBody>
          <a:bodyPr wrap="square">
            <a:spAutoFit/>
          </a:bodyPr>
          <a:lstStyle/>
          <a:p>
            <a:endParaRPr lang="ru-RU" sz="4000" dirty="0" smtClean="0">
              <a:solidFill>
                <a:srgbClr val="000000"/>
              </a:solidFill>
              <a:latin typeface="Comic Sans MS" panose="030F0702030302020204" pitchFamily="66" charset="0"/>
              <a:ea typeface="Times New Roman" panose="02020603050405020304" pitchFamily="18" charset="0"/>
            </a:endParaRPr>
          </a:p>
          <a:p>
            <a:endParaRPr lang="ru-RU" dirty="0" smtClean="0">
              <a:solidFill>
                <a:srgbClr val="000000"/>
              </a:solidFill>
              <a:latin typeface="Arial" panose="020B0604020202020204" pitchFamily="34" charset="0"/>
              <a:ea typeface="Times New Roman" panose="02020603050405020304" pitchFamily="18" charset="0"/>
            </a:endParaRPr>
          </a:p>
        </p:txBody>
      </p:sp>
      <p:sp>
        <p:nvSpPr>
          <p:cNvPr id="10241" name="Rectangle 1"/>
          <p:cNvSpPr>
            <a:spLocks noChangeArrowheads="1"/>
          </p:cNvSpPr>
          <p:nvPr/>
        </p:nvSpPr>
        <p:spPr bwMode="auto">
          <a:xfrm>
            <a:off x="-1424152" y="673424"/>
            <a:ext cx="250390"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Cambria" pitchFamily="18" charset="0"/>
                <a:ea typeface="Calibri" pitchFamily="34"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43" name="Rectangle 3"/>
          <p:cNvSpPr>
            <a:spLocks noChangeArrowheads="1"/>
          </p:cNvSpPr>
          <p:nvPr/>
        </p:nvSpPr>
        <p:spPr bwMode="auto">
          <a:xfrm>
            <a:off x="0" y="0"/>
            <a:ext cx="12192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rgbClr val="002060"/>
                </a:solidFill>
                <a:effectLst/>
                <a:latin typeface="Cambria" pitchFamily="18" charset="0"/>
                <a:ea typeface="Calibri" pitchFamily="34" charset="0"/>
                <a:cs typeface="Arial" pitchFamily="34" charset="0"/>
              </a:rPr>
              <a:t>Центр безопасности </a:t>
            </a:r>
            <a:r>
              <a:rPr kumimoji="0" lang="ru-RU" b="1" i="1" u="none" strike="noStrike" cap="none" normalizeH="0" baseline="0" dirty="0" smtClean="0">
                <a:ln>
                  <a:noFill/>
                </a:ln>
                <a:solidFill>
                  <a:srgbClr val="002060"/>
                </a:solidFill>
                <a:effectLst/>
                <a:latin typeface="Calibri"/>
                <a:ea typeface="Calibri" pitchFamily="34" charset="0"/>
                <a:cs typeface="Arial" pitchFamily="34" charset="0"/>
              </a:rPr>
              <a:t>«</a:t>
            </a:r>
            <a:r>
              <a:rPr kumimoji="0" lang="ru-RU" b="1" i="1" u="none" strike="noStrike" cap="none" normalizeH="0" baseline="0" dirty="0" smtClean="0">
                <a:ln>
                  <a:noFill/>
                </a:ln>
                <a:solidFill>
                  <a:srgbClr val="002060"/>
                </a:solidFill>
                <a:effectLst/>
                <a:latin typeface="Cambria" pitchFamily="18" charset="0"/>
                <a:ea typeface="Calibri" pitchFamily="34" charset="0"/>
                <a:cs typeface="Arial" pitchFamily="34" charset="0"/>
              </a:rPr>
              <a:t>Солнечный день</a:t>
            </a:r>
            <a:r>
              <a:rPr kumimoji="0" lang="ru-RU" b="1" i="1" u="none" strike="noStrike" cap="none" normalizeH="0" baseline="0" dirty="0" smtClean="0">
                <a:ln>
                  <a:noFill/>
                </a:ln>
                <a:solidFill>
                  <a:srgbClr val="002060"/>
                </a:solidFill>
                <a:effectLst/>
                <a:latin typeface="Calibri"/>
                <a:ea typeface="Calibri" pitchFamily="34" charset="0"/>
                <a:cs typeface="Arial" pitchFamily="34" charset="0"/>
              </a:rPr>
              <a:t>»</a:t>
            </a:r>
            <a:r>
              <a:rPr kumimoji="0" lang="ru-RU" b="1" i="1" u="none" strike="noStrike" cap="none" normalizeH="0" baseline="0" dirty="0" smtClean="0">
                <a:ln>
                  <a:noFill/>
                </a:ln>
                <a:solidFill>
                  <a:srgbClr val="002060"/>
                </a:solidFill>
                <a:effectLst/>
                <a:latin typeface="Cambria" pitchFamily="18" charset="0"/>
                <a:ea typeface="Calibri" pitchFamily="34" charset="0"/>
                <a:cs typeface="Arial" pitchFamily="34" charset="0"/>
              </a:rPr>
              <a:t>. Девиз: </a:t>
            </a:r>
            <a:r>
              <a:rPr kumimoji="0" lang="ru-RU" b="1" i="1" u="none" strike="noStrike" cap="none" normalizeH="0" baseline="0" dirty="0" smtClean="0">
                <a:ln>
                  <a:noFill/>
                </a:ln>
                <a:solidFill>
                  <a:srgbClr val="002060"/>
                </a:solidFill>
                <a:effectLst/>
                <a:latin typeface="Calibri"/>
                <a:ea typeface="Calibri" pitchFamily="34" charset="0"/>
                <a:cs typeface="Arial" pitchFamily="34" charset="0"/>
              </a:rPr>
              <a:t>«</a:t>
            </a:r>
            <a:r>
              <a:rPr kumimoji="0" lang="ru-RU" b="1" i="1" u="none" strike="noStrike" cap="none" normalizeH="0" baseline="0" dirty="0" smtClean="0">
                <a:ln>
                  <a:noFill/>
                </a:ln>
                <a:solidFill>
                  <a:srgbClr val="002060"/>
                </a:solidFill>
                <a:effectLst/>
                <a:latin typeface="Cambria" pitchFamily="18" charset="0"/>
                <a:ea typeface="Calibri" pitchFamily="34" charset="0"/>
                <a:cs typeface="Arial" pitchFamily="34" charset="0"/>
              </a:rPr>
              <a:t>Будь осторожен!</a:t>
            </a:r>
            <a:r>
              <a:rPr kumimoji="0" lang="ru-RU" b="1" i="1" u="none" strike="noStrike" cap="none" normalizeH="0" baseline="0" dirty="0" smtClean="0">
                <a:ln>
                  <a:noFill/>
                </a:ln>
                <a:solidFill>
                  <a:srgbClr val="002060"/>
                </a:solidFill>
                <a:effectLst/>
                <a:latin typeface="Calibri"/>
                <a:ea typeface="Calibri" pitchFamily="34" charset="0"/>
                <a:cs typeface="Arial" pitchFamily="34" charset="0"/>
              </a:rPr>
              <a:t>»</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2060"/>
                </a:solidFill>
                <a:effectLst/>
                <a:latin typeface="Cambria" pitchFamily="18" charset="0"/>
                <a:ea typeface="Calibri" pitchFamily="34" charset="0"/>
                <a:cs typeface="Arial" pitchFamily="34" charset="0"/>
              </a:rPr>
              <a:t>Цель</a:t>
            </a:r>
            <a:r>
              <a:rPr kumimoji="0" lang="ru-RU" b="1" i="0" u="none" strike="noStrike" cap="none" normalizeH="0" baseline="0" dirty="0" smtClean="0">
                <a:ln>
                  <a:noFill/>
                </a:ln>
                <a:solidFill>
                  <a:schemeClr val="tx1"/>
                </a:solidFill>
                <a:effectLst/>
                <a:latin typeface="Cambria" pitchFamily="18" charset="0"/>
                <a:ea typeface="Calibri" pitchFamily="34" charset="0"/>
                <a:cs typeface="Arial" pitchFamily="34" charset="0"/>
              </a:rPr>
              <a:t>:</a:t>
            </a:r>
            <a:r>
              <a:rPr kumimoji="0" lang="ru-RU" b="0" i="0" u="none" strike="noStrike" cap="none" normalizeH="0" baseline="0" dirty="0" smtClean="0">
                <a:ln>
                  <a:noFill/>
                </a:ln>
                <a:solidFill>
                  <a:schemeClr val="tx1"/>
                </a:solidFill>
                <a:effectLst/>
                <a:latin typeface="Cambria" pitchFamily="18" charset="0"/>
                <a:ea typeface="Calibri" pitchFamily="34" charset="0"/>
                <a:cs typeface="Arial" pitchFamily="34" charset="0"/>
              </a:rPr>
              <a:t> </a:t>
            </a:r>
            <a:r>
              <a:rPr kumimoji="0" lang="ru-RU" b="0" i="0" u="none" strike="noStrike" cap="none" normalizeH="0" baseline="0" dirty="0" smtClean="0">
                <a:ln>
                  <a:noFill/>
                </a:ln>
                <a:solidFill>
                  <a:schemeClr val="tx2">
                    <a:lumMod val="95000"/>
                    <a:lumOff val="5000"/>
                  </a:schemeClr>
                </a:solidFill>
                <a:effectLst/>
                <a:latin typeface="Cambria" pitchFamily="18" charset="0"/>
                <a:ea typeface="Calibri" pitchFamily="34" charset="0"/>
                <a:cs typeface="Arial" pitchFamily="34" charset="0"/>
              </a:rPr>
              <a:t>Профилактика детского дорожно-транспортного травматизма.</a:t>
            </a:r>
            <a:endParaRPr kumimoji="0" lang="ru-RU" b="0" i="0" u="none" strike="noStrike" cap="none" normalizeH="0" baseline="0" dirty="0" smtClean="0">
              <a:ln>
                <a:noFill/>
              </a:ln>
              <a:solidFill>
                <a:schemeClr val="tx2">
                  <a:lumMod val="95000"/>
                  <a:lumOff val="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2">
                    <a:lumMod val="95000"/>
                    <a:lumOff val="5000"/>
                  </a:schemeClr>
                </a:solidFill>
                <a:effectLst/>
                <a:latin typeface="Cambria" pitchFamily="18" charset="0"/>
                <a:ea typeface="Calibri" pitchFamily="34" charset="0"/>
                <a:cs typeface="Arial" pitchFamily="34" charset="0"/>
              </a:rPr>
              <a:t>Задачи:</a:t>
            </a:r>
            <a:endParaRPr kumimoji="0" lang="ru-RU" b="0" i="0" u="none" strike="noStrike" cap="none" normalizeH="0" baseline="0" dirty="0" smtClean="0">
              <a:ln>
                <a:noFill/>
              </a:ln>
              <a:solidFill>
                <a:schemeClr val="tx2">
                  <a:lumMod val="95000"/>
                  <a:lumOff val="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b="0" i="0" u="none" strike="noStrike" cap="none" normalizeH="0" baseline="0" dirty="0" smtClean="0">
                <a:ln>
                  <a:noFill/>
                </a:ln>
                <a:solidFill>
                  <a:schemeClr val="tx2"/>
                </a:solidFill>
                <a:effectLst/>
                <a:latin typeface="Cambria" pitchFamily="18" charset="0"/>
                <a:ea typeface="Calibri" pitchFamily="34" charset="0"/>
                <a:cs typeface="Arial" pitchFamily="34" charset="0"/>
              </a:rPr>
              <a:t>ознакомление дошкольников со светофором, </a:t>
            </a:r>
            <a:r>
              <a:rPr kumimoji="0" lang="ru-RU" b="0" i="0" u="none" strike="noStrike" cap="none" normalizeH="0" baseline="0" dirty="0" smtClean="0">
                <a:ln>
                  <a:noFill/>
                </a:ln>
                <a:solidFill>
                  <a:schemeClr val="tx2"/>
                </a:solidFill>
                <a:effectLst/>
                <a:latin typeface="Calibri"/>
                <a:ea typeface="Calibri" pitchFamily="34" charset="0"/>
                <a:cs typeface="Arial" pitchFamily="34" charset="0"/>
              </a:rPr>
              <a:t> </a:t>
            </a:r>
            <a:r>
              <a:rPr kumimoji="0" lang="ru-RU" b="0" i="0" u="none" strike="noStrike" cap="none" normalizeH="0" baseline="0" dirty="0" smtClean="0">
                <a:ln>
                  <a:noFill/>
                </a:ln>
                <a:solidFill>
                  <a:schemeClr val="tx2"/>
                </a:solidFill>
                <a:effectLst/>
                <a:latin typeface="Cambria" pitchFamily="18" charset="0"/>
                <a:ea typeface="Calibri" pitchFamily="34" charset="0"/>
                <a:cs typeface="Arial" pitchFamily="34" charset="0"/>
              </a:rPr>
              <a:t>пешеходным переходом;</a:t>
            </a:r>
            <a:endParaRPr kumimoji="0" lang="ru-RU" b="0" i="0" u="none" strike="noStrike" cap="none" normalizeH="0" baseline="0" dirty="0" smtClean="0">
              <a:ln>
                <a:noFill/>
              </a:ln>
              <a:solidFill>
                <a:schemeClr val="tx2"/>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b="0" i="0" u="none" strike="noStrike" cap="none" normalizeH="0" baseline="0" dirty="0" smtClean="0">
                <a:ln>
                  <a:noFill/>
                </a:ln>
                <a:solidFill>
                  <a:schemeClr val="tx2"/>
                </a:solidFill>
                <a:effectLst/>
                <a:latin typeface="Cambria" pitchFamily="18" charset="0"/>
                <a:ea typeface="Calibri" pitchFamily="34" charset="0"/>
                <a:cs typeface="Arial" pitchFamily="34" charset="0"/>
              </a:rPr>
              <a:t>знакомство с дорожными знаками, рассматривании правильных и неправильных действий пешеходов (на предмет определения детьми, можно или нельзя совершать изображенные на картинках действия);</a:t>
            </a:r>
            <a:endParaRPr kumimoji="0" lang="ru-RU" b="0" i="0" u="none" strike="noStrike" cap="none" normalizeH="0" baseline="0" dirty="0" smtClean="0">
              <a:ln>
                <a:noFill/>
              </a:ln>
              <a:solidFill>
                <a:schemeClr val="tx2"/>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b="0" i="0" u="none" strike="noStrike" cap="none" normalizeH="0" baseline="0" dirty="0" smtClean="0">
                <a:ln>
                  <a:noFill/>
                </a:ln>
                <a:solidFill>
                  <a:schemeClr val="tx2"/>
                </a:solidFill>
                <a:effectLst/>
                <a:latin typeface="Cambria" pitchFamily="18" charset="0"/>
                <a:ea typeface="Calibri" pitchFamily="34" charset="0"/>
                <a:cs typeface="Arial" pitchFamily="34" charset="0"/>
              </a:rPr>
              <a:t>дать понятия о различных существующих, ориентированных на ясельный возраст, вид машин и их предназначение. </a:t>
            </a:r>
            <a:endParaRPr kumimoji="0" lang="ru-RU" b="0" i="0" u="none" strike="noStrike" cap="none" normalizeH="0" baseline="0" dirty="0" smtClean="0">
              <a:ln>
                <a:noFill/>
              </a:ln>
              <a:solidFill>
                <a:schemeClr val="tx2"/>
              </a:solidFill>
              <a:effectLst/>
              <a:latin typeface="Arial" pitchFamily="34" charset="0"/>
              <a:cs typeface="Arial" pitchFamily="34" charset="0"/>
            </a:endParaRPr>
          </a:p>
        </p:txBody>
      </p:sp>
      <p:pic>
        <p:nvPicPr>
          <p:cNvPr id="11" name="Рисунок 10"/>
          <p:cNvPicPr/>
          <p:nvPr/>
        </p:nvPicPr>
        <p:blipFill rotWithShape="1">
          <a:blip r:embed="rId3" cstate="print">
            <a:extLst>
              <a:ext uri="{28A0092B-C50C-407E-A947-70E740481C1C}">
                <a14:useLocalDpi xmlns:a14="http://schemas.microsoft.com/office/drawing/2010/main" val="0"/>
              </a:ext>
            </a:extLst>
          </a:blip>
          <a:srcRect b="7221"/>
          <a:stretch/>
        </p:blipFill>
        <p:spPr bwMode="auto">
          <a:xfrm>
            <a:off x="7231107" y="2741810"/>
            <a:ext cx="4719154" cy="301260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2" name="Прямоугольник 11"/>
          <p:cNvSpPr/>
          <p:nvPr/>
        </p:nvSpPr>
        <p:spPr>
          <a:xfrm>
            <a:off x="0" y="2308324"/>
            <a:ext cx="7010401" cy="923330"/>
          </a:xfrm>
          <a:prstGeom prst="rect">
            <a:avLst/>
          </a:prstGeom>
        </p:spPr>
        <p:txBody>
          <a:bodyPr wrap="square">
            <a:spAutoFit/>
          </a:bodyPr>
          <a:lstStyle/>
          <a:p>
            <a:r>
              <a:rPr lang="ru-RU" b="1" dirty="0" smtClean="0">
                <a:solidFill>
                  <a:schemeClr val="tx2">
                    <a:lumMod val="95000"/>
                    <a:lumOff val="5000"/>
                  </a:schemeClr>
                </a:solidFill>
              </a:rPr>
              <a:t>Актуальность</a:t>
            </a:r>
            <a:r>
              <a:rPr lang="ru-RU" dirty="0" smtClean="0">
                <a:solidFill>
                  <a:schemeClr val="tx2">
                    <a:lumMod val="95000"/>
                    <a:lumOff val="5000"/>
                  </a:schemeClr>
                </a:solidFill>
              </a:rPr>
              <a:t>:  Дошкольный возраст – важнейший период, когда формируется человеческая личность, и закладываются прочные основы опыта жизнедеятельности</a:t>
            </a:r>
            <a:endParaRPr lang="ru-RU" dirty="0">
              <a:solidFill>
                <a:schemeClr val="tx2">
                  <a:lumMod val="95000"/>
                  <a:lumOff val="5000"/>
                </a:schemeClr>
              </a:solidFill>
            </a:endParaRPr>
          </a:p>
        </p:txBody>
      </p:sp>
      <p:sp>
        <p:nvSpPr>
          <p:cNvPr id="13" name="Прямоугольник 12"/>
          <p:cNvSpPr/>
          <p:nvPr/>
        </p:nvSpPr>
        <p:spPr>
          <a:xfrm>
            <a:off x="0" y="3164681"/>
            <a:ext cx="7015655" cy="3693319"/>
          </a:xfrm>
          <a:prstGeom prst="rect">
            <a:avLst/>
          </a:prstGeom>
        </p:spPr>
        <p:txBody>
          <a:bodyPr wrap="square">
            <a:spAutoFit/>
          </a:bodyPr>
          <a:lstStyle/>
          <a:p>
            <a:r>
              <a:rPr lang="ru-RU" dirty="0" smtClean="0"/>
              <a:t>з</a:t>
            </a:r>
            <a:r>
              <a:rPr lang="ru-RU" dirty="0" smtClean="0">
                <a:solidFill>
                  <a:schemeClr val="tx2">
                    <a:lumMod val="95000"/>
                    <a:lumOff val="5000"/>
                  </a:schemeClr>
                </a:solidFill>
              </a:rPr>
              <a:t>дорового образа жизни. Малыш по своим физиологическим особенностям не может самостоятельно определить всю меру опасности. Поэтому на взрослого человека природой возложена миссия защиты своего ребенка. Детям нужно разумно помогать избегать повреждений, ведь невозможно все время водить их за руку, удерживать возле себя. Необходимо воспитывать привычку правильно пользоваться предметами быта, учить обращаться с животными, кататься на велосипеде, объяснять, как надо вести себя во дворе, на улице и дома. Нужно прививать детям навыки поведения в ситуациях, чреватых получением травм, формировать у них представление о наиболее типичных, часто встречающихся ситуациях.</a:t>
            </a:r>
            <a:endParaRPr lang="ru-RU" dirty="0">
              <a:solidFill>
                <a:schemeClr val="tx2">
                  <a:lumMod val="95000"/>
                  <a:lumOff val="5000"/>
                </a:schemeClr>
              </a:solidFill>
            </a:endParaRPr>
          </a:p>
        </p:txBody>
      </p:sp>
    </p:spTree>
    <p:extLst>
      <p:ext uri="{BB962C8B-B14F-4D97-AF65-F5344CB8AC3E}">
        <p14:creationId xmlns:p14="http://schemas.microsoft.com/office/powerpoint/2010/main" val="36328910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23\пчёлки\image_2015-08-10_20-19-35.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9217" name="Rectangle 1"/>
          <p:cNvSpPr>
            <a:spLocks noChangeArrowheads="1"/>
          </p:cNvSpPr>
          <p:nvPr/>
        </p:nvSpPr>
        <p:spPr bwMode="auto">
          <a:xfrm>
            <a:off x="0" y="722952"/>
            <a:ext cx="7520152"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ru-RU" sz="2000" b="1" i="1" u="none" strike="noStrike" cap="none" normalizeH="0" baseline="0" dirty="0" smtClean="0">
                <a:ln>
                  <a:noFill/>
                </a:ln>
                <a:solidFill>
                  <a:srgbClr val="002060"/>
                </a:solidFill>
                <a:effectLst/>
                <a:latin typeface="Cambria" pitchFamily="18" charset="0"/>
                <a:ea typeface="Times New Roman" pitchFamily="18" charset="0"/>
                <a:cs typeface="Arial" pitchFamily="34" charset="0"/>
              </a:rPr>
              <a:t>Экологический центр </a:t>
            </a:r>
            <a:r>
              <a:rPr kumimoji="0" lang="ru-RU" sz="2000" b="1" i="1" u="none" strike="noStrike" cap="none" normalizeH="0" baseline="0" dirty="0" smtClean="0">
                <a:ln>
                  <a:noFill/>
                </a:ln>
                <a:solidFill>
                  <a:srgbClr val="002060"/>
                </a:solidFill>
                <a:effectLst/>
                <a:latin typeface="Calibri"/>
                <a:ea typeface="Times New Roman" pitchFamily="18" charset="0"/>
                <a:cs typeface="Arial" pitchFamily="34" charset="0"/>
              </a:rPr>
              <a:t>«</a:t>
            </a:r>
            <a:r>
              <a:rPr kumimoji="0" lang="ru-RU" sz="2000" b="1" i="1" u="none" strike="noStrike" cap="none" normalizeH="0" baseline="0" dirty="0" smtClean="0">
                <a:ln>
                  <a:noFill/>
                </a:ln>
                <a:solidFill>
                  <a:srgbClr val="002060"/>
                </a:solidFill>
                <a:effectLst/>
                <a:latin typeface="Cambria" pitchFamily="18" charset="0"/>
                <a:ea typeface="Times New Roman" pitchFamily="18" charset="0"/>
                <a:cs typeface="Arial" pitchFamily="34" charset="0"/>
              </a:rPr>
              <a:t>Мир вокруг</a:t>
            </a:r>
            <a:r>
              <a:rPr kumimoji="0" lang="ru-RU" sz="2000" b="1" i="1" u="none" strike="noStrike" cap="none" normalizeH="0" baseline="0" dirty="0" smtClean="0">
                <a:ln>
                  <a:noFill/>
                </a:ln>
                <a:solidFill>
                  <a:srgbClr val="002060"/>
                </a:solidFill>
                <a:effectLst/>
                <a:latin typeface="Calibri"/>
                <a:ea typeface="Times New Roman" pitchFamily="18" charset="0"/>
                <a:cs typeface="Arial" pitchFamily="34" charset="0"/>
              </a:rPr>
              <a:t>»</a:t>
            </a:r>
            <a:r>
              <a:rPr kumimoji="0" lang="ru-RU" sz="2000" b="1" i="1" u="none" strike="noStrike" cap="none" normalizeH="0" baseline="0" dirty="0" smtClean="0">
                <a:ln>
                  <a:noFill/>
                </a:ln>
                <a:solidFill>
                  <a:srgbClr val="002060"/>
                </a:solidFill>
                <a:effectLst/>
                <a:latin typeface="Cambria" pitchFamily="18" charset="0"/>
                <a:ea typeface="Times New Roman" pitchFamily="18" charset="0"/>
                <a:cs typeface="Arial" pitchFamily="34" charset="0"/>
              </a:rPr>
              <a:t>. </a:t>
            </a:r>
            <a:r>
              <a:rPr lang="ru-RU" sz="2000" b="1" i="1" dirty="0" smtClean="0">
                <a:solidFill>
                  <a:srgbClr val="002060"/>
                </a:solidFill>
              </a:rPr>
              <a:t>Центр воды и песка</a:t>
            </a:r>
            <a:r>
              <a:rPr lang="ru-RU" sz="2000" b="1" i="1" dirty="0" smtClean="0"/>
              <a:t>.</a:t>
            </a:r>
            <a:endParaRPr kumimoji="0" lang="ru-RU" sz="20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1" u="none" strike="noStrike" cap="none" normalizeH="0" baseline="0" dirty="0" smtClean="0">
                <a:ln>
                  <a:noFill/>
                </a:ln>
                <a:solidFill>
                  <a:srgbClr val="002060"/>
                </a:solidFill>
                <a:effectLst/>
                <a:latin typeface="Cambria" pitchFamily="18" charset="0"/>
                <a:ea typeface="Times New Roman" pitchFamily="18" charset="0"/>
                <a:cs typeface="Arial" pitchFamily="34" charset="0"/>
              </a:rPr>
              <a:t> Девиз: </a:t>
            </a:r>
            <a:r>
              <a:rPr kumimoji="0" lang="ru-RU" sz="2000" b="1" i="1" u="none" strike="noStrike" cap="none" normalizeH="0" baseline="0" dirty="0" smtClean="0">
                <a:ln>
                  <a:noFill/>
                </a:ln>
                <a:solidFill>
                  <a:srgbClr val="002060"/>
                </a:solidFill>
                <a:effectLst/>
                <a:latin typeface="Calibri"/>
                <a:ea typeface="Times New Roman" pitchFamily="18" charset="0"/>
                <a:cs typeface="Arial" pitchFamily="34" charset="0"/>
              </a:rPr>
              <a:t>«</a:t>
            </a:r>
            <a:r>
              <a:rPr kumimoji="0" lang="ru-RU" sz="2000" b="1" i="1" u="none" strike="noStrike" cap="none" normalizeH="0" baseline="0" dirty="0" smtClean="0">
                <a:ln>
                  <a:noFill/>
                </a:ln>
                <a:solidFill>
                  <a:srgbClr val="002060"/>
                </a:solidFill>
                <a:effectLst/>
                <a:latin typeface="Cambria" pitchFamily="18" charset="0"/>
                <a:ea typeface="Times New Roman" pitchFamily="18" charset="0"/>
                <a:cs typeface="Arial" pitchFamily="34" charset="0"/>
              </a:rPr>
              <a:t>Береги природу нашу</a:t>
            </a:r>
            <a:r>
              <a:rPr kumimoji="0" lang="ru-RU" sz="2000" b="1" i="1" u="none" strike="noStrike" cap="none" normalizeH="0" baseline="0" dirty="0" smtClean="0">
                <a:ln>
                  <a:noFill/>
                </a:ln>
                <a:solidFill>
                  <a:srgbClr val="002060"/>
                </a:solidFill>
                <a:effectLst/>
                <a:latin typeface="Calibri"/>
                <a:ea typeface="Times New Roman" pitchFamily="18" charset="0"/>
                <a:cs typeface="Arial" pitchFamily="34" charset="0"/>
              </a:rPr>
              <a:t>»</a:t>
            </a:r>
            <a:endParaRPr kumimoji="0" lang="ru-RU" sz="20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1" u="none" strike="noStrike" cap="none" normalizeH="0" baseline="0" dirty="0" smtClean="0">
                <a:ln>
                  <a:noFill/>
                </a:ln>
                <a:solidFill>
                  <a:srgbClr val="002060"/>
                </a:solidFill>
                <a:effectLst/>
                <a:latin typeface="Cambria" pitchFamily="18" charset="0"/>
                <a:ea typeface="Times New Roman" pitchFamily="18" charset="0"/>
                <a:cs typeface="Arial" pitchFamily="34" charset="0"/>
              </a:rPr>
              <a:t>Центр природы</a:t>
            </a:r>
            <a:endParaRPr kumimoji="0" lang="ru-RU" sz="20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2">
                    <a:lumMod val="95000"/>
                    <a:lumOff val="5000"/>
                  </a:schemeClr>
                </a:solidFill>
                <a:effectLst/>
                <a:latin typeface="Cambria" pitchFamily="18" charset="0"/>
                <a:ea typeface="Times New Roman" pitchFamily="18" charset="0"/>
                <a:cs typeface="Arial" pitchFamily="34" charset="0"/>
              </a:rPr>
              <a:t>Цель:</a:t>
            </a:r>
            <a:r>
              <a:rPr kumimoji="0" lang="ru-RU" sz="2000" b="0" i="0" u="none" strike="noStrike" cap="none" normalizeH="0" baseline="0" dirty="0" smtClean="0">
                <a:ln>
                  <a:noFill/>
                </a:ln>
                <a:solidFill>
                  <a:schemeClr val="tx2">
                    <a:lumMod val="95000"/>
                    <a:lumOff val="5000"/>
                  </a:schemeClr>
                </a:solidFill>
                <a:effectLst/>
                <a:latin typeface="Cambria" pitchFamily="18" charset="0"/>
                <a:ea typeface="Times New Roman" pitchFamily="18" charset="0"/>
                <a:cs typeface="Arial" pitchFamily="34" charset="0"/>
              </a:rPr>
              <a:t> формирование у детей чувства сопричастности ко всему живому, гуманное отношение к окружающей среде и стремление проявлять заботу о сохранении природы; обогащение развивающей среды группы.</a:t>
            </a:r>
            <a:endParaRPr kumimoji="0" lang="ru-RU" sz="2000" b="0" i="0" u="none" strike="noStrike" cap="none" normalizeH="0" baseline="0" dirty="0" smtClean="0">
              <a:ln>
                <a:noFill/>
              </a:ln>
              <a:solidFill>
                <a:schemeClr val="tx2">
                  <a:lumMod val="95000"/>
                  <a:lumOff val="5000"/>
                </a:schemeClr>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2">
                    <a:lumMod val="95000"/>
                    <a:lumOff val="5000"/>
                  </a:schemeClr>
                </a:solidFill>
                <a:effectLst/>
                <a:latin typeface="Cambria" pitchFamily="18" charset="0"/>
                <a:ea typeface="Times New Roman" pitchFamily="18" charset="0"/>
                <a:cs typeface="Arial" pitchFamily="34" charset="0"/>
              </a:rPr>
              <a:t>Задачи:</a:t>
            </a:r>
            <a:endParaRPr kumimoji="0" lang="ru-RU" sz="2000" b="0" i="0" u="none" strike="noStrike" cap="none" normalizeH="0" baseline="0" dirty="0" smtClean="0">
              <a:ln>
                <a:noFill/>
              </a:ln>
              <a:solidFill>
                <a:schemeClr val="tx2">
                  <a:lumMod val="95000"/>
                  <a:lumOff val="5000"/>
                </a:schemeClr>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2000" b="0" i="0" u="none" strike="noStrike" cap="none" normalizeH="0" baseline="0" dirty="0" smtClean="0">
                <a:ln>
                  <a:noFill/>
                </a:ln>
                <a:solidFill>
                  <a:schemeClr val="tx2">
                    <a:lumMod val="95000"/>
                    <a:lumOff val="5000"/>
                  </a:schemeClr>
                </a:solidFill>
                <a:effectLst/>
                <a:latin typeface="Cambria" pitchFamily="18" charset="0"/>
                <a:ea typeface="Calibri" pitchFamily="34" charset="0"/>
                <a:cs typeface="Arial" pitchFamily="34" charset="0"/>
              </a:rPr>
              <a:t>Знакомство дошкольников  с временами года и одеждой по сезону.</a:t>
            </a:r>
            <a:endParaRPr kumimoji="0" lang="ru-RU" sz="2000" b="0" i="0" u="none" strike="noStrike" cap="none" normalizeH="0" baseline="0" dirty="0" smtClean="0">
              <a:ln>
                <a:noFill/>
              </a:ln>
              <a:solidFill>
                <a:schemeClr val="tx2">
                  <a:lumMod val="95000"/>
                  <a:lumOff val="5000"/>
                </a:schemeClr>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2000" b="0" i="0" u="none" strike="noStrike" cap="none" normalizeH="0" baseline="0" dirty="0" smtClean="0">
                <a:ln>
                  <a:noFill/>
                </a:ln>
                <a:solidFill>
                  <a:schemeClr val="tx2">
                    <a:lumMod val="95000"/>
                    <a:lumOff val="5000"/>
                  </a:schemeClr>
                </a:solidFill>
                <a:effectLst/>
                <a:latin typeface="Cambria" pitchFamily="18" charset="0"/>
                <a:ea typeface="Calibri" pitchFamily="34" charset="0"/>
                <a:cs typeface="Arial" pitchFamily="34" charset="0"/>
              </a:rPr>
              <a:t>Уголок природы необходим не только для наблюдений. Ещё он способствует формированию трудовых навыков. Уже с младшей группы детей привлекают к выполнению отдельных трудовых поручений.</a:t>
            </a:r>
            <a:endParaRPr kumimoji="0" lang="ru-RU" sz="2000" b="0" i="0" u="none" strike="noStrike" cap="none" normalizeH="0" baseline="0" dirty="0" smtClean="0">
              <a:ln>
                <a:noFill/>
              </a:ln>
              <a:solidFill>
                <a:schemeClr val="tx2">
                  <a:lumMod val="95000"/>
                  <a:lumOff val="5000"/>
                </a:schemeClr>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2000" b="0" i="0" u="none" strike="noStrike" cap="none" normalizeH="0" baseline="0" dirty="0" smtClean="0">
                <a:ln>
                  <a:noFill/>
                </a:ln>
                <a:solidFill>
                  <a:schemeClr val="tx2">
                    <a:lumMod val="95000"/>
                    <a:lumOff val="5000"/>
                  </a:schemeClr>
                </a:solidFill>
                <a:effectLst/>
                <a:latin typeface="Cambria" pitchFamily="18" charset="0"/>
                <a:ea typeface="Calibri" pitchFamily="34" charset="0"/>
                <a:cs typeface="Arial" pitchFamily="34" charset="0"/>
              </a:rPr>
              <a:t>Для знакомства детей с различными природными объектами, для развития у них навыков классификации объектов по различным признака</a:t>
            </a:r>
            <a:endParaRPr kumimoji="0" lang="ru-RU" sz="2000" b="0" i="0" u="none" strike="noStrike" cap="none" normalizeH="0" baseline="0" dirty="0" smtClean="0">
              <a:ln>
                <a:noFill/>
              </a:ln>
              <a:solidFill>
                <a:schemeClr val="tx2">
                  <a:lumMod val="95000"/>
                  <a:lumOff val="5000"/>
                </a:schemeClr>
              </a:solidFill>
              <a:effectLst/>
              <a:latin typeface="Arial" pitchFamily="34" charset="0"/>
              <a:cs typeface="Arial" pitchFamily="34" charset="0"/>
            </a:endParaRPr>
          </a:p>
        </p:txBody>
      </p:sp>
      <p:pic>
        <p:nvPicPr>
          <p:cNvPr id="11" name="Рисунок 10"/>
          <p:cNvPicPr/>
          <p:nvPr/>
        </p:nvPicPr>
        <p:blipFill>
          <a:blip r:embed="rId3" cstate="print">
            <a:extLst>
              <a:ext uri="{28A0092B-C50C-407E-A947-70E740481C1C}">
                <a14:useLocalDpi xmlns:a14="http://schemas.microsoft.com/office/drawing/2010/main" val="0"/>
              </a:ext>
            </a:extLst>
          </a:blip>
          <a:stretch>
            <a:fillRect/>
          </a:stretch>
        </p:blipFill>
        <p:spPr>
          <a:xfrm rot="5400000">
            <a:off x="6539822" y="1122866"/>
            <a:ext cx="6632508" cy="4524706"/>
          </a:xfrm>
          <a:prstGeom prst="rect">
            <a:avLst/>
          </a:prstGeom>
        </p:spPr>
      </p:pic>
    </p:spTree>
    <p:extLst>
      <p:ext uri="{BB962C8B-B14F-4D97-AF65-F5344CB8AC3E}">
        <p14:creationId xmlns:p14="http://schemas.microsoft.com/office/powerpoint/2010/main" val="3049986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23\пчёлки\0020-046-.jpg"/>
          <p:cNvPicPr>
            <a:picLocks noChangeAspect="1" noChangeArrowheads="1"/>
          </p:cNvPicPr>
          <p:nvPr/>
        </p:nvPicPr>
        <p:blipFill>
          <a:blip r:embed="rId2" cstate="print"/>
          <a:srcRect/>
          <a:stretch>
            <a:fillRect/>
          </a:stretch>
        </p:blipFill>
        <p:spPr bwMode="auto">
          <a:xfrm>
            <a:off x="1" y="-1"/>
            <a:ext cx="12191999" cy="6858000"/>
          </a:xfrm>
          <a:prstGeom prst="rect">
            <a:avLst/>
          </a:prstGeom>
          <a:noFill/>
        </p:spPr>
      </p:pic>
      <p:sp>
        <p:nvSpPr>
          <p:cNvPr id="2" name="Прямоугольник 1"/>
          <p:cNvSpPr/>
          <p:nvPr/>
        </p:nvSpPr>
        <p:spPr>
          <a:xfrm>
            <a:off x="408215" y="261257"/>
            <a:ext cx="10287000" cy="372538"/>
          </a:xfrm>
          <a:prstGeom prst="rect">
            <a:avLst/>
          </a:prstGeom>
        </p:spPr>
        <p:txBody>
          <a:bodyPr wrap="square">
            <a:spAutoFit/>
          </a:bodyPr>
          <a:lstStyle/>
          <a:p>
            <a:pPr algn="just">
              <a:lnSpc>
                <a:spcPct val="107000"/>
              </a:lnSpc>
              <a:spcAft>
                <a:spcPts val="1500"/>
              </a:spcAft>
            </a:pPr>
            <a:r>
              <a:rPr lang="ru-RU" dirty="0" smtClean="0">
                <a:solidFill>
                  <a:srgbClr val="000000"/>
                </a:solidFill>
                <a:latin typeface="Comic Sans MS" panose="030F0702030302020204" pitchFamily="66" charset="0"/>
                <a:ea typeface="Times New Roman" panose="02020603050405020304" pitchFamily="18" charset="0"/>
                <a:cs typeface="Times New Roman" panose="02020603050405020304" pitchFamily="18" charset="0"/>
              </a:rPr>
              <a:t>.</a:t>
            </a:r>
            <a:endParaRPr lang="ru-RU"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8193" name="Rectangle 1"/>
          <p:cNvSpPr>
            <a:spLocks noChangeArrowheads="1"/>
          </p:cNvSpPr>
          <p:nvPr/>
        </p:nvSpPr>
        <p:spPr bwMode="auto">
          <a:xfrm>
            <a:off x="0" y="207888"/>
            <a:ext cx="8308428" cy="73866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1" u="none" strike="noStrike" cap="none" normalizeH="0" baseline="0" dirty="0" smtClean="0">
                <a:ln>
                  <a:noFill/>
                </a:ln>
                <a:solidFill>
                  <a:srgbClr val="002060"/>
                </a:solidFill>
                <a:effectLst/>
                <a:latin typeface="Cambria" pitchFamily="18" charset="0"/>
                <a:ea typeface="Calibri" pitchFamily="34" charset="0"/>
                <a:cs typeface="Arial" pitchFamily="34" charset="0"/>
              </a:rPr>
              <a:t>Центр красоты и здоровья </a:t>
            </a:r>
            <a:r>
              <a:rPr kumimoji="0" lang="ru-RU" sz="2000" b="1" i="1" u="none" strike="noStrike" cap="none" normalizeH="0" baseline="0" dirty="0" smtClean="0">
                <a:ln>
                  <a:noFill/>
                </a:ln>
                <a:solidFill>
                  <a:srgbClr val="002060"/>
                </a:solidFill>
                <a:effectLst/>
                <a:latin typeface="Calibri"/>
                <a:ea typeface="Calibri" pitchFamily="34" charset="0"/>
                <a:cs typeface="Arial" pitchFamily="34" charset="0"/>
              </a:rPr>
              <a:t>«</a:t>
            </a:r>
            <a:r>
              <a:rPr kumimoji="0" lang="ru-RU" sz="2000" b="1" i="1" u="none" strike="noStrike" cap="none" normalizeH="0" baseline="0" dirty="0" smtClean="0">
                <a:ln>
                  <a:noFill/>
                </a:ln>
                <a:solidFill>
                  <a:srgbClr val="002060"/>
                </a:solidFill>
                <a:effectLst/>
                <a:latin typeface="Cambria" pitchFamily="18" charset="0"/>
                <a:ea typeface="Calibri" pitchFamily="34" charset="0"/>
                <a:cs typeface="Arial" pitchFamily="34" charset="0"/>
              </a:rPr>
              <a:t>Милашки</a:t>
            </a:r>
            <a:r>
              <a:rPr kumimoji="0" lang="ru-RU" sz="2000" b="1" i="1" u="none" strike="noStrike" cap="none" normalizeH="0" baseline="0" dirty="0" smtClean="0">
                <a:ln>
                  <a:noFill/>
                </a:ln>
                <a:solidFill>
                  <a:srgbClr val="002060"/>
                </a:solidFill>
                <a:effectLst/>
                <a:latin typeface="Calibri"/>
                <a:ea typeface="Calibri" pitchFamily="34" charset="0"/>
                <a:cs typeface="Arial" pitchFamily="34" charset="0"/>
              </a:rPr>
              <a:t>»</a:t>
            </a:r>
            <a:r>
              <a:rPr kumimoji="0" lang="ru-RU" sz="2000" b="1" i="1" u="none" strike="noStrike" cap="none" normalizeH="0" baseline="0" dirty="0" smtClean="0">
                <a:ln>
                  <a:noFill/>
                </a:ln>
                <a:solidFill>
                  <a:srgbClr val="002060"/>
                </a:solidFill>
                <a:effectLst/>
                <a:latin typeface="Cambria" pitchFamily="18" charset="0"/>
                <a:ea typeface="Calibri" pitchFamily="34" charset="0"/>
                <a:cs typeface="Arial" pitchFamily="34" charset="0"/>
              </a:rPr>
              <a:t>.</a:t>
            </a: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1" u="none" strike="noStrike" cap="none" normalizeH="0" baseline="0" dirty="0" smtClean="0">
                <a:ln>
                  <a:noFill/>
                </a:ln>
                <a:solidFill>
                  <a:srgbClr val="002060"/>
                </a:solidFill>
                <a:effectLst/>
                <a:latin typeface="Cambria" pitchFamily="18" charset="0"/>
                <a:ea typeface="Calibri" pitchFamily="34" charset="0"/>
                <a:cs typeface="Arial" pitchFamily="34" charset="0"/>
              </a:rPr>
              <a:t> Девиз: </a:t>
            </a:r>
            <a:r>
              <a:rPr kumimoji="0" lang="ru-RU" b="1" i="1" u="none" strike="noStrike" cap="none" normalizeH="0" baseline="0" dirty="0" smtClean="0">
                <a:ln>
                  <a:noFill/>
                </a:ln>
                <a:solidFill>
                  <a:srgbClr val="002060"/>
                </a:solidFill>
                <a:effectLst/>
                <a:latin typeface="Calibri"/>
                <a:ea typeface="Calibri" pitchFamily="34" charset="0"/>
                <a:cs typeface="Arial" pitchFamily="34" charset="0"/>
              </a:rPr>
              <a:t>«</a:t>
            </a:r>
            <a:r>
              <a:rPr kumimoji="0" lang="ru-RU" b="1" i="1" u="none" strike="noStrike" cap="none" normalizeH="0" baseline="0" dirty="0" smtClean="0">
                <a:ln>
                  <a:noFill/>
                </a:ln>
                <a:solidFill>
                  <a:srgbClr val="002060"/>
                </a:solidFill>
                <a:effectLst/>
                <a:latin typeface="Cambria" pitchFamily="18" charset="0"/>
                <a:ea typeface="Calibri" pitchFamily="34" charset="0"/>
                <a:cs typeface="Arial" pitchFamily="34" charset="0"/>
              </a:rPr>
              <a:t>Здоровье залог красоты</a:t>
            </a:r>
            <a:r>
              <a:rPr kumimoji="0" lang="ru-RU" b="1" i="1" u="none" strike="noStrike" cap="none" normalizeH="0" baseline="0" dirty="0" smtClean="0">
                <a:ln>
                  <a:noFill/>
                </a:ln>
                <a:solidFill>
                  <a:srgbClr val="002060"/>
                </a:solidFill>
                <a:effectLst/>
                <a:latin typeface="Calibri"/>
                <a:ea typeface="Calibri" pitchFamily="34" charset="0"/>
                <a:cs typeface="Arial" pitchFamily="34" charset="0"/>
              </a:rPr>
              <a:t>»</a:t>
            </a:r>
            <a:r>
              <a:rPr kumimoji="0" lang="ru-RU" b="1" i="1" u="none" strike="noStrike" cap="none" normalizeH="0" baseline="0" dirty="0" smtClean="0">
                <a:ln>
                  <a:noFill/>
                </a:ln>
                <a:solidFill>
                  <a:srgbClr val="002060"/>
                </a:solidFill>
                <a:effectLst/>
                <a:latin typeface="Cambria" pitchFamily="18" charset="0"/>
                <a:ea typeface="Calibri" pitchFamily="34" charset="0"/>
                <a:cs typeface="Arial" pitchFamily="34" charset="0"/>
              </a:rPr>
              <a:t>.</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1" u="none" strike="noStrike" cap="none" normalizeH="0" baseline="0" dirty="0" smtClean="0">
                <a:ln>
                  <a:noFill/>
                </a:ln>
                <a:solidFill>
                  <a:srgbClr val="002060"/>
                </a:solidFill>
                <a:effectLst/>
                <a:latin typeface="Cambria" pitchFamily="18" charset="0"/>
                <a:ea typeface="Calibri" pitchFamily="34" charset="0"/>
                <a:cs typeface="Arial" pitchFamily="34" charset="0"/>
              </a:rPr>
              <a:t> Центр красоты</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2060"/>
                </a:solidFill>
                <a:effectLst/>
                <a:latin typeface="Cambria" pitchFamily="18" charset="0"/>
                <a:ea typeface="Calibri" pitchFamily="34" charset="0"/>
                <a:cs typeface="Arial" pitchFamily="34" charset="0"/>
              </a:rPr>
              <a:t>Цель:</a:t>
            </a:r>
            <a:r>
              <a:rPr kumimoji="0" lang="ru-RU" b="0" i="0" u="none" strike="noStrike" cap="none" normalizeH="0" baseline="0" dirty="0" smtClean="0">
                <a:ln>
                  <a:noFill/>
                </a:ln>
                <a:solidFill>
                  <a:srgbClr val="002060"/>
                </a:solidFill>
                <a:effectLst/>
                <a:latin typeface="Cambria" pitchFamily="18" charset="0"/>
                <a:ea typeface="Calibri" pitchFamily="34" charset="0"/>
                <a:cs typeface="Arial" pitchFamily="34" charset="0"/>
              </a:rPr>
              <a:t> Прививание детям, навыки опрятности и аккуратности.</a:t>
            </a:r>
            <a:r>
              <a:rPr kumimoji="0" lang="ru-RU" b="0" i="0" u="none" strike="noStrike" cap="none" normalizeH="0" baseline="0" dirty="0" smtClean="0">
                <a:ln>
                  <a:noFill/>
                </a:ln>
                <a:solidFill>
                  <a:srgbClr val="002060"/>
                </a:solidFill>
                <a:effectLst/>
                <a:latin typeface="Calibri"/>
                <a:ea typeface="Calibri" pitchFamily="34" charset="0"/>
                <a:cs typeface="Arial" pitchFamily="34" charset="0"/>
              </a:rPr>
              <a:t> </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2060"/>
                </a:solidFill>
                <a:effectLst/>
                <a:latin typeface="Cambria" pitchFamily="18" charset="0"/>
                <a:ea typeface="Calibri" pitchFamily="34" charset="0"/>
                <a:cs typeface="Arial" pitchFamily="34" charset="0"/>
              </a:rPr>
              <a:t>Задачи:</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Познакомить детей с профессией </a:t>
            </a:r>
            <a:r>
              <a:rPr kumimoji="0" lang="ru-RU" b="0" i="0" u="none" strike="noStrike" cap="none" normalizeH="0" baseline="0" dirty="0" smtClean="0">
                <a:ln>
                  <a:noFill/>
                </a:ln>
                <a:solidFill>
                  <a:srgbClr val="002060"/>
                </a:solidFill>
                <a:effectLst/>
                <a:latin typeface="Calibri"/>
                <a:ea typeface="Calibri" pitchFamily="34" charset="0"/>
                <a:cs typeface="Times New Roman" pitchFamily="18" charset="0"/>
              </a:rPr>
              <a:t> </a:t>
            </a:r>
            <a:r>
              <a:rPr kumimoji="0" lang="ru-RU" b="0" i="0" u="none" strike="noStrike" cap="none" normalizeH="0" baseline="0" dirty="0" smtClean="0">
                <a:ln>
                  <a:noFill/>
                </a:ln>
                <a:solidFill>
                  <a:srgbClr val="002060"/>
                </a:solidFill>
                <a:effectLst/>
                <a:latin typeface="Cambria" pitchFamily="18" charset="0"/>
                <a:ea typeface="Calibri" pitchFamily="34" charset="0"/>
                <a:cs typeface="Times New Roman" pitchFamily="18" charset="0"/>
              </a:rPr>
              <a:t>парикмахера.</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b="0" i="0" u="none" strike="noStrike" cap="none" normalizeH="0" baseline="0" dirty="0" smtClean="0">
                <a:ln>
                  <a:noFill/>
                </a:ln>
                <a:solidFill>
                  <a:srgbClr val="002060"/>
                </a:solidFill>
                <a:effectLst/>
                <a:latin typeface="Cambria" pitchFamily="18" charset="0"/>
                <a:ea typeface="Calibri" pitchFamily="34" charset="0"/>
                <a:cs typeface="Arial" pitchFamily="34" charset="0"/>
              </a:rPr>
              <a:t>Знакомство с расческой,  мылом, зеркалом, - с точки зрения их нужности и полезности.</a:t>
            </a:r>
            <a:endParaRPr kumimoji="0" lang="ru-RU"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b="0" i="0" u="none" strike="noStrike" cap="none" normalizeH="0" baseline="0" dirty="0" smtClean="0">
                <a:ln>
                  <a:noFill/>
                </a:ln>
                <a:solidFill>
                  <a:srgbClr val="002060"/>
                </a:solidFill>
                <a:effectLst/>
                <a:latin typeface="Cambria" pitchFamily="18" charset="0"/>
                <a:ea typeface="Calibri" pitchFamily="34" charset="0"/>
                <a:cs typeface="Arial" pitchFamily="34" charset="0"/>
              </a:rPr>
              <a:t>Приучать детей к чистоте рук и лица </a:t>
            </a:r>
          </a:p>
          <a:p>
            <a:r>
              <a:rPr lang="ru-RU" b="1" dirty="0" smtClean="0">
                <a:solidFill>
                  <a:srgbClr val="002060"/>
                </a:solidFill>
              </a:rPr>
              <a:t>Актуальность: </a:t>
            </a:r>
            <a:r>
              <a:rPr lang="ru-RU" dirty="0" smtClean="0">
                <a:solidFill>
                  <a:srgbClr val="002060"/>
                </a:solidFill>
              </a:rPr>
              <a:t>Прививать ребёнку навыки чистоты нужно с первых дней его жизни - малыш воспринимает естественной для себя ту среду, в которой живёт.</a:t>
            </a:r>
          </a:p>
          <a:p>
            <a:r>
              <a:rPr lang="ru-RU" dirty="0" smtClean="0">
                <a:solidFill>
                  <a:srgbClr val="002060"/>
                </a:solidFill>
              </a:rPr>
              <a:t>Если в комнатах постоянно разбросаны вещи и книги, раковина на кухне переполнена грязной посудой, - бесполезно объяснять подросшему ребёнку, что одежда должна быть чистой, а игрушки нужно убирать на место.</a:t>
            </a:r>
          </a:p>
          <a:p>
            <a:r>
              <a:rPr lang="ru-RU" dirty="0" smtClean="0">
                <a:solidFill>
                  <a:srgbClr val="002060"/>
                </a:solidFill>
              </a:rPr>
              <a:t>необходимо  приучать его к порядку. Как правило, это происходит в конце первого - начале второго года жизни. Стремление к самостоятельности становится особенно выраженным, когда ребёнок начинает ходить и у него появляется возможность не только наблюдать за действиями взрослых, но и участвовать в них. В два года он гордо заявляет о своём праве на самостоятельность хорошо известной всем родителям фразой «Я сам!».</a:t>
            </a:r>
          </a:p>
          <a:p>
            <a:r>
              <a:rPr lang="ru-RU" sz="2000" b="1" dirty="0" smtClean="0"/>
              <a:t> </a:t>
            </a:r>
            <a:endParaRPr lang="ru-RU" sz="2000" dirty="0" smtClean="0"/>
          </a:p>
          <a:p>
            <a:endParaRPr lang="ru-RU" sz="2000" dirty="0" smtClean="0"/>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ru-RU" sz="2000" b="0" i="0" u="none" strike="noStrike" cap="none" normalizeH="0" baseline="0" dirty="0" smtClean="0">
              <a:ln>
                <a:noFill/>
              </a:ln>
              <a:solidFill>
                <a:srgbClr val="002060"/>
              </a:solidFill>
              <a:effectLst/>
              <a:latin typeface="Arial" pitchFamily="34" charset="0"/>
              <a:cs typeface="Arial" pitchFamily="34" charset="0"/>
            </a:endParaRPr>
          </a:p>
        </p:txBody>
      </p:sp>
      <p:pic>
        <p:nvPicPr>
          <p:cNvPr id="7" name="Рисунок 6"/>
          <p:cNvPicPr/>
          <p:nvPr/>
        </p:nvPicPr>
        <p:blipFill rotWithShape="1">
          <a:blip r:embed="rId3" cstate="print">
            <a:extLst>
              <a:ext uri="{28A0092B-C50C-407E-A947-70E740481C1C}">
                <a14:useLocalDpi xmlns:a14="http://schemas.microsoft.com/office/drawing/2010/main" val="0"/>
              </a:ext>
            </a:extLst>
          </a:blip>
          <a:srcRect t="13738" r="55605"/>
          <a:stretch/>
        </p:blipFill>
        <p:spPr bwMode="auto">
          <a:xfrm>
            <a:off x="8434552" y="352406"/>
            <a:ext cx="3515709" cy="44403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8194" name="Picture 2" descr="D:\Новая папка (3)\9246323.png"/>
          <p:cNvPicPr>
            <a:picLocks noChangeAspect="1" noChangeArrowheads="1"/>
          </p:cNvPicPr>
          <p:nvPr/>
        </p:nvPicPr>
        <p:blipFill>
          <a:blip r:embed="rId4" cstate="print"/>
          <a:srcRect/>
          <a:stretch>
            <a:fillRect/>
          </a:stretch>
        </p:blipFill>
        <p:spPr bwMode="auto">
          <a:xfrm flipH="1">
            <a:off x="9221694" y="4776438"/>
            <a:ext cx="2507850" cy="2081561"/>
          </a:xfrm>
          <a:prstGeom prst="rect">
            <a:avLst/>
          </a:prstGeom>
          <a:noFill/>
        </p:spPr>
      </p:pic>
    </p:spTree>
    <p:extLst>
      <p:ext uri="{BB962C8B-B14F-4D97-AF65-F5344CB8AC3E}">
        <p14:creationId xmlns:p14="http://schemas.microsoft.com/office/powerpoint/2010/main" val="3546124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D:\123\пчёлки\image_2015-08-10_20-19-35.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6148" name="Picture 4" descr="D:\123\пчёлки\9246320.png"/>
          <p:cNvPicPr>
            <a:picLocks noChangeAspect="1" noChangeArrowheads="1"/>
          </p:cNvPicPr>
          <p:nvPr/>
        </p:nvPicPr>
        <p:blipFill>
          <a:blip r:embed="rId3" cstate="print"/>
          <a:srcRect/>
          <a:stretch>
            <a:fillRect/>
          </a:stretch>
        </p:blipFill>
        <p:spPr bwMode="auto">
          <a:xfrm>
            <a:off x="10486807" y="5050795"/>
            <a:ext cx="1337332" cy="1807205"/>
          </a:xfrm>
          <a:prstGeom prst="rect">
            <a:avLst/>
          </a:prstGeom>
          <a:noFill/>
        </p:spPr>
      </p:pic>
      <p:sp>
        <p:nvSpPr>
          <p:cNvPr id="7169" name="Rectangle 1"/>
          <p:cNvSpPr>
            <a:spLocks noChangeArrowheads="1"/>
          </p:cNvSpPr>
          <p:nvPr/>
        </p:nvSpPr>
        <p:spPr bwMode="auto">
          <a:xfrm>
            <a:off x="192512" y="0"/>
            <a:ext cx="6811118"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1" u="none" strike="noStrike" cap="none" normalizeH="0" baseline="0" dirty="0" smtClean="0">
                <a:ln>
                  <a:noFill/>
                </a:ln>
                <a:solidFill>
                  <a:srgbClr val="FFFF00"/>
                </a:solidFill>
                <a:effectLst/>
                <a:latin typeface="Cambria" pitchFamily="18" charset="0"/>
                <a:ea typeface="Calibri" pitchFamily="34" charset="0"/>
                <a:cs typeface="Arial" pitchFamily="34" charset="0"/>
              </a:rPr>
              <a:t>Центр здоровья</a:t>
            </a:r>
            <a:endParaRPr kumimoji="0" lang="ru-RU" sz="24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FFFF00"/>
                </a:solidFill>
                <a:effectLst/>
                <a:latin typeface="Cambria" pitchFamily="18" charset="0"/>
                <a:ea typeface="Calibri" pitchFamily="34" charset="0"/>
                <a:cs typeface="Arial" pitchFamily="34" charset="0"/>
              </a:rPr>
              <a:t>Цель:</a:t>
            </a:r>
            <a:r>
              <a:rPr kumimoji="0" lang="ru-RU" sz="2000" b="0" i="0" u="none" strike="noStrike" cap="none" normalizeH="0" baseline="0" dirty="0" smtClean="0">
                <a:ln>
                  <a:noFill/>
                </a:ln>
                <a:solidFill>
                  <a:srgbClr val="FFFF00"/>
                </a:solidFill>
                <a:effectLst/>
                <a:latin typeface="Cambria" pitchFamily="18" charset="0"/>
                <a:ea typeface="Calibri" pitchFamily="34" charset="0"/>
                <a:cs typeface="Arial" pitchFamily="34" charset="0"/>
              </a:rPr>
              <a:t> </a:t>
            </a:r>
            <a:r>
              <a:rPr kumimoji="0" lang="ru-RU" sz="2400" b="0" i="0" u="none" strike="noStrike" cap="none" normalizeH="0" baseline="0" dirty="0" smtClean="0">
                <a:ln>
                  <a:noFill/>
                </a:ln>
                <a:solidFill>
                  <a:srgbClr val="002060"/>
                </a:solidFill>
                <a:effectLst/>
                <a:latin typeface="Cambria" pitchFamily="18" charset="0"/>
                <a:ea typeface="Calibri" pitchFamily="34" charset="0"/>
                <a:cs typeface="Arial" pitchFamily="34" charset="0"/>
              </a:rPr>
              <a:t>Прививание детям навыки здорового поведения.</a:t>
            </a:r>
            <a:r>
              <a:rPr kumimoji="0" lang="ru-RU" sz="2400" b="0" i="0" u="none" strike="noStrike" cap="none" normalizeH="0" baseline="0" dirty="0" smtClean="0">
                <a:ln>
                  <a:noFill/>
                </a:ln>
                <a:solidFill>
                  <a:srgbClr val="002060"/>
                </a:solidFill>
                <a:effectLst/>
                <a:latin typeface="Calibri"/>
                <a:ea typeface="Calibri" pitchFamily="34" charset="0"/>
                <a:cs typeface="Arial" pitchFamily="34" charset="0"/>
              </a:rPr>
              <a:t> </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FFFF00"/>
                </a:solidFill>
                <a:effectLst/>
                <a:latin typeface="Cambria" pitchFamily="18" charset="0"/>
                <a:ea typeface="Calibri" pitchFamily="34" charset="0"/>
                <a:cs typeface="Arial" pitchFamily="34" charset="0"/>
              </a:rPr>
              <a:t>Задачи:</a:t>
            </a:r>
            <a:endParaRPr kumimoji="0" lang="ru-RU" sz="2400" b="0" i="0" u="none" strike="noStrike" cap="none" normalizeH="0" baseline="0" dirty="0" smtClean="0">
              <a:ln>
                <a:noFill/>
              </a:ln>
              <a:solidFill>
                <a:srgbClr val="FFFF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2060"/>
                </a:solidFill>
                <a:effectLst/>
                <a:latin typeface="Cambria" pitchFamily="18" charset="0"/>
                <a:ea typeface="Calibri" pitchFamily="34" charset="0"/>
                <a:cs typeface="Arial" pitchFamily="34" charset="0"/>
              </a:rPr>
              <a:t>1. Приучение дошкольников к опрятности и чистоте частей тела и одежды.</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2060"/>
                </a:solidFill>
                <a:effectLst/>
                <a:latin typeface="Cambria" pitchFamily="18" charset="0"/>
                <a:ea typeface="Calibri" pitchFamily="34" charset="0"/>
                <a:cs typeface="Arial" pitchFamily="34" charset="0"/>
              </a:rPr>
              <a:t>2. Знакомство детей с профессией врача и его инструментами(игрушечная аптечка).</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002060"/>
                </a:solidFill>
                <a:effectLst/>
                <a:latin typeface="Cambria" pitchFamily="18" charset="0"/>
                <a:ea typeface="Calibri" pitchFamily="34" charset="0"/>
                <a:cs typeface="Arial" pitchFamily="34" charset="0"/>
              </a:rPr>
              <a:t>3. Формировать у детей представления о </a:t>
            </a:r>
            <a:r>
              <a:rPr kumimoji="0" lang="ru-RU" sz="2400" b="0" i="0" u="none" strike="noStrike" cap="none" normalizeH="0" baseline="0" dirty="0" err="1" smtClean="0">
                <a:ln>
                  <a:noFill/>
                </a:ln>
                <a:solidFill>
                  <a:srgbClr val="002060"/>
                </a:solidFill>
                <a:effectLst/>
                <a:latin typeface="Cambria" pitchFamily="18" charset="0"/>
                <a:ea typeface="Calibri" pitchFamily="34" charset="0"/>
                <a:cs typeface="Arial" pitchFamily="34" charset="0"/>
              </a:rPr>
              <a:t>здоровьесберегающем</a:t>
            </a:r>
            <a:r>
              <a:rPr kumimoji="0" lang="ru-RU" sz="2400" b="0" i="0" u="none" strike="noStrike" cap="none" normalizeH="0" baseline="0" dirty="0" smtClean="0">
                <a:ln>
                  <a:noFill/>
                </a:ln>
                <a:solidFill>
                  <a:srgbClr val="002060"/>
                </a:solidFill>
                <a:effectLst/>
                <a:latin typeface="Cambria" pitchFamily="18" charset="0"/>
                <a:ea typeface="Calibri" pitchFamily="34" charset="0"/>
                <a:cs typeface="Arial" pitchFamily="34" charset="0"/>
              </a:rPr>
              <a:t> образе жизни (зарядка, витамины, прогулки и </a:t>
            </a:r>
            <a:r>
              <a:rPr kumimoji="0" lang="ru-RU" sz="2400" b="0" i="0" u="none" strike="noStrike" cap="none" normalizeH="0" baseline="0" dirty="0" smtClean="0">
                <a:ln>
                  <a:noFill/>
                </a:ln>
                <a:solidFill>
                  <a:schemeClr val="tx1"/>
                </a:solidFill>
                <a:effectLst/>
                <a:latin typeface="Cambria" pitchFamily="18" charset="0"/>
                <a:ea typeface="Calibri" pitchFamily="34" charset="0"/>
                <a:cs typeface="Arial" pitchFamily="34" charset="0"/>
              </a:rPr>
              <a:t>др.)</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 name="Рисунок 10"/>
          <p:cNvPicPr/>
          <p:nvPr/>
        </p:nvPicPr>
        <p:blipFill rotWithShape="1">
          <a:blip r:embed="rId4" cstate="print">
            <a:extLst>
              <a:ext uri="{28A0092B-C50C-407E-A947-70E740481C1C}">
                <a14:useLocalDpi xmlns:a14="http://schemas.microsoft.com/office/drawing/2010/main" val="0"/>
              </a:ext>
            </a:extLst>
          </a:blip>
          <a:srcRect l="51556" t="32836" b="41163"/>
          <a:stretch/>
        </p:blipFill>
        <p:spPr bwMode="auto">
          <a:xfrm>
            <a:off x="7337972" y="1568002"/>
            <a:ext cx="4713890" cy="2916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7170" name="Rectangle 2"/>
          <p:cNvSpPr>
            <a:spLocks noChangeArrowheads="1"/>
          </p:cNvSpPr>
          <p:nvPr/>
        </p:nvSpPr>
        <p:spPr bwMode="auto">
          <a:xfrm>
            <a:off x="0" y="4020837"/>
            <a:ext cx="8135007"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mbria" pitchFamily="18" charset="0"/>
                <a:ea typeface="Calibri" pitchFamily="34" charset="0"/>
                <a:cs typeface="Arial" pitchFamily="34" charset="0"/>
              </a:rPr>
              <a:t>Актуальность: </a:t>
            </a:r>
            <a:r>
              <a:rPr kumimoji="0" lang="ru-RU" sz="2400" b="0" i="0" u="none" strike="noStrike" cap="none" normalizeH="0" baseline="0" dirty="0" smtClean="0">
                <a:ln>
                  <a:noFill/>
                </a:ln>
                <a:solidFill>
                  <a:srgbClr val="002060"/>
                </a:solidFill>
                <a:effectLst/>
                <a:latin typeface="Cambria" pitchFamily="18" charset="0"/>
                <a:ea typeface="Calibri" pitchFamily="34" charset="0"/>
                <a:cs typeface="Arial" pitchFamily="34" charset="0"/>
              </a:rPr>
              <a:t>Заботится</a:t>
            </a:r>
            <a:r>
              <a:rPr kumimoji="0" lang="ru-RU" sz="2400" b="1" i="0" u="none" strike="noStrike" cap="none" normalizeH="0" baseline="0" dirty="0" smtClean="0">
                <a:ln>
                  <a:noFill/>
                </a:ln>
                <a:solidFill>
                  <a:srgbClr val="002060"/>
                </a:solidFill>
                <a:effectLst/>
                <a:latin typeface="Cambria" pitchFamily="18" charset="0"/>
                <a:ea typeface="Calibri" pitchFamily="34" charset="0"/>
                <a:cs typeface="Arial" pitchFamily="34" charset="0"/>
              </a:rPr>
              <a:t> </a:t>
            </a:r>
            <a:r>
              <a:rPr kumimoji="0" lang="ru-RU" sz="2400" b="0" i="0" u="none" strike="noStrike" cap="none" normalizeH="0" baseline="0" dirty="0" smtClean="0">
                <a:ln>
                  <a:noFill/>
                </a:ln>
                <a:solidFill>
                  <a:srgbClr val="002060"/>
                </a:solidFill>
                <a:effectLst/>
                <a:latin typeface="Cambria" pitchFamily="18" charset="0"/>
                <a:ea typeface="Calibri" pitchFamily="34" charset="0"/>
                <a:cs typeface="Arial" pitchFamily="34" charset="0"/>
              </a:rPr>
              <a:t>здоровья человека необходимо с момента его рождения, также как и  знакомство детей с доктором. Чтобы дети не боялись врачей необходимо в доступной форме объяснить им принципы и значение его работы.</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Cambria" pitchFamily="18" charset="0"/>
                <a:ea typeface="Calibri" pitchFamily="34" charset="0"/>
                <a:cs typeface="Arial" pitchFamily="34" charset="0"/>
              </a:rPr>
              <a:t>Содержание </a:t>
            </a:r>
            <a:r>
              <a:rPr kumimoji="0" lang="ru-RU" sz="2400" b="0" i="0" u="none" strike="noStrike" cap="none" normalizeH="0" baseline="0" dirty="0" smtClean="0">
                <a:ln>
                  <a:noFill/>
                </a:ln>
                <a:solidFill>
                  <a:srgbClr val="002060"/>
                </a:solidFill>
                <a:effectLst/>
                <a:latin typeface="Cambria" pitchFamily="18" charset="0"/>
                <a:ea typeface="Calibri" pitchFamily="34" charset="0"/>
                <a:cs typeface="Arial" pitchFamily="34" charset="0"/>
              </a:rPr>
              <a:t>(в разработке): детская игрушечная аптечка, кукла </a:t>
            </a:r>
            <a:r>
              <a:rPr kumimoji="0" lang="ru-RU" sz="2400" b="0" i="0" u="none" strike="noStrike" cap="none" normalizeH="0" baseline="0" dirty="0" smtClean="0">
                <a:ln>
                  <a:noFill/>
                </a:ln>
                <a:solidFill>
                  <a:srgbClr val="002060"/>
                </a:solidFill>
                <a:effectLst/>
                <a:latin typeface="Calibri"/>
                <a:ea typeface="Calibri" pitchFamily="34" charset="0"/>
                <a:cs typeface="Arial" pitchFamily="34" charset="0"/>
              </a:rPr>
              <a:t>«</a:t>
            </a:r>
            <a:r>
              <a:rPr kumimoji="0" lang="ru-RU" sz="2400" b="0" i="0" u="none" strike="noStrike" cap="none" normalizeH="0" baseline="0" dirty="0" smtClean="0">
                <a:ln>
                  <a:noFill/>
                </a:ln>
                <a:solidFill>
                  <a:srgbClr val="002060"/>
                </a:solidFill>
                <a:effectLst/>
                <a:latin typeface="Cambria" pitchFamily="18" charset="0"/>
                <a:ea typeface="Calibri" pitchFamily="34" charset="0"/>
                <a:cs typeface="Arial" pitchFamily="34" charset="0"/>
              </a:rPr>
              <a:t>Доктор</a:t>
            </a:r>
            <a:r>
              <a:rPr kumimoji="0" lang="ru-RU" sz="2400" b="0" i="0" u="none" strike="noStrike" cap="none" normalizeH="0" baseline="0" dirty="0" smtClean="0">
                <a:ln>
                  <a:noFill/>
                </a:ln>
                <a:solidFill>
                  <a:srgbClr val="002060"/>
                </a:solidFill>
                <a:effectLst/>
                <a:latin typeface="Calibri"/>
                <a:ea typeface="Calibri" pitchFamily="34" charset="0"/>
                <a:cs typeface="Arial" pitchFamily="34" charset="0"/>
              </a:rPr>
              <a:t>»</a:t>
            </a:r>
            <a:r>
              <a:rPr kumimoji="0" lang="ru-RU" sz="2400" b="0" i="0" u="none" strike="noStrike" cap="none" normalizeH="0" baseline="0" dirty="0" smtClean="0">
                <a:ln>
                  <a:noFill/>
                </a:ln>
                <a:solidFill>
                  <a:srgbClr val="002060"/>
                </a:solidFill>
                <a:effectLst/>
                <a:latin typeface="Cambria" pitchFamily="18" charset="0"/>
                <a:ea typeface="Calibri" pitchFamily="34" charset="0"/>
                <a:cs typeface="Arial" pitchFamily="34" charset="0"/>
              </a:rPr>
              <a:t>, картинки по тематике.</a:t>
            </a:r>
            <a:endParaRPr kumimoji="0" lang="ru-RU" sz="2400" b="0" i="0" u="none" strike="noStrike" cap="none" normalizeH="0" baseline="0" dirty="0" smtClean="0">
              <a:ln>
                <a:noFill/>
              </a:ln>
              <a:solidFill>
                <a:srgbClr val="002060"/>
              </a:solidFill>
              <a:effectLst/>
              <a:latin typeface="Arial" pitchFamily="34" charset="0"/>
              <a:cs typeface="Arial" pitchFamily="34" charset="0"/>
            </a:endParaRPr>
          </a:p>
        </p:txBody>
      </p:sp>
      <p:pic>
        <p:nvPicPr>
          <p:cNvPr id="7171" name="Picture 3" descr="D:\Новая папка (3)\pic (1).png"/>
          <p:cNvPicPr>
            <a:picLocks noChangeAspect="1" noChangeArrowheads="1"/>
          </p:cNvPicPr>
          <p:nvPr/>
        </p:nvPicPr>
        <p:blipFill>
          <a:blip r:embed="rId5" cstate="print"/>
          <a:srcRect/>
          <a:stretch>
            <a:fillRect/>
          </a:stretch>
        </p:blipFill>
        <p:spPr bwMode="auto">
          <a:xfrm>
            <a:off x="8371873" y="0"/>
            <a:ext cx="2143727" cy="1849437"/>
          </a:xfrm>
          <a:prstGeom prst="rect">
            <a:avLst/>
          </a:prstGeom>
          <a:noFill/>
        </p:spPr>
      </p:pic>
    </p:spTree>
    <p:extLst>
      <p:ext uri="{BB962C8B-B14F-4D97-AF65-F5344CB8AC3E}">
        <p14:creationId xmlns:p14="http://schemas.microsoft.com/office/powerpoint/2010/main" val="35563310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123\пчёлки\0008-014-.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7173" name="Picture 5" descr="D:\123\пчёлки\pic.png"/>
          <p:cNvPicPr>
            <a:picLocks noChangeAspect="1" noChangeArrowheads="1"/>
          </p:cNvPicPr>
          <p:nvPr/>
        </p:nvPicPr>
        <p:blipFill>
          <a:blip r:embed="rId3" cstate="print"/>
          <a:srcRect/>
          <a:stretch>
            <a:fillRect/>
          </a:stretch>
        </p:blipFill>
        <p:spPr bwMode="auto">
          <a:xfrm>
            <a:off x="9407197" y="321004"/>
            <a:ext cx="2784803" cy="2784803"/>
          </a:xfrm>
          <a:prstGeom prst="rect">
            <a:avLst/>
          </a:prstGeom>
          <a:noFill/>
        </p:spPr>
      </p:pic>
      <p:sp>
        <p:nvSpPr>
          <p:cNvPr id="6145" name="Rectangle 1"/>
          <p:cNvSpPr>
            <a:spLocks noChangeArrowheads="1"/>
          </p:cNvSpPr>
          <p:nvPr/>
        </p:nvSpPr>
        <p:spPr bwMode="auto">
          <a:xfrm>
            <a:off x="1" y="46729"/>
            <a:ext cx="10562896" cy="68634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200" b="1" i="1" u="none" strike="noStrike" cap="none" normalizeH="0" baseline="0" dirty="0" smtClean="0">
                <a:ln>
                  <a:noFill/>
                </a:ln>
                <a:solidFill>
                  <a:srgbClr val="002060"/>
                </a:solidFill>
                <a:effectLst/>
                <a:latin typeface="Cambria" pitchFamily="18" charset="0"/>
                <a:ea typeface="Calibri" pitchFamily="34" charset="0"/>
                <a:cs typeface="Arial" pitchFamily="34" charset="0"/>
              </a:rPr>
              <a:t>Центр уединения и релаксации.</a:t>
            </a:r>
            <a:endParaRPr kumimoji="0" lang="ru-RU" sz="22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200" b="1" i="1" u="none" strike="noStrike" cap="none" normalizeH="0" baseline="0" dirty="0" smtClean="0">
                <a:ln>
                  <a:noFill/>
                </a:ln>
                <a:solidFill>
                  <a:srgbClr val="002060"/>
                </a:solidFill>
                <a:effectLst/>
                <a:latin typeface="Cambria" pitchFamily="18" charset="0"/>
                <a:ea typeface="Calibri" pitchFamily="34" charset="0"/>
                <a:cs typeface="Arial" pitchFamily="34" charset="0"/>
              </a:rPr>
              <a:t> Девиз: </a:t>
            </a:r>
            <a:r>
              <a:rPr kumimoji="0" lang="ru-RU" sz="2200" b="1" i="1" u="none" strike="noStrike" cap="none" normalizeH="0" baseline="0" dirty="0" smtClean="0">
                <a:ln>
                  <a:noFill/>
                </a:ln>
                <a:solidFill>
                  <a:srgbClr val="002060"/>
                </a:solidFill>
                <a:effectLst/>
                <a:latin typeface="Calibri"/>
                <a:ea typeface="Calibri" pitchFamily="34" charset="0"/>
                <a:cs typeface="Arial" pitchFamily="34" charset="0"/>
              </a:rPr>
              <a:t>«</a:t>
            </a:r>
            <a:r>
              <a:rPr kumimoji="0" lang="ru-RU" sz="2200" b="1" i="1" u="none" strike="noStrike" cap="none" normalizeH="0" baseline="0" dirty="0" smtClean="0">
                <a:ln>
                  <a:noFill/>
                </a:ln>
                <a:solidFill>
                  <a:srgbClr val="002060"/>
                </a:solidFill>
                <a:effectLst/>
                <a:latin typeface="Cambria" pitchFamily="18" charset="0"/>
                <a:ea typeface="Calibri" pitchFamily="34" charset="0"/>
                <a:cs typeface="Arial" pitchFamily="34" charset="0"/>
              </a:rPr>
              <a:t>Делу время, потехе час</a:t>
            </a:r>
            <a:r>
              <a:rPr kumimoji="0" lang="ru-RU" sz="2200" b="1" i="1" u="none" strike="noStrike" cap="none" normalizeH="0" baseline="0" dirty="0" smtClean="0">
                <a:ln>
                  <a:noFill/>
                </a:ln>
                <a:solidFill>
                  <a:srgbClr val="002060"/>
                </a:solidFill>
                <a:effectLst/>
                <a:latin typeface="Calibri"/>
                <a:ea typeface="Calibri" pitchFamily="34" charset="0"/>
                <a:cs typeface="Arial" pitchFamily="34" charset="0"/>
              </a:rPr>
              <a:t>»</a:t>
            </a:r>
            <a:r>
              <a:rPr kumimoji="0" lang="ru-RU" sz="2200" b="1" i="1" u="none" strike="noStrike" cap="none" normalizeH="0" baseline="0" dirty="0" smtClean="0">
                <a:ln>
                  <a:noFill/>
                </a:ln>
                <a:solidFill>
                  <a:srgbClr val="002060"/>
                </a:solidFill>
                <a:effectLst/>
                <a:latin typeface="Cambria" pitchFamily="18" charset="0"/>
                <a:ea typeface="Calibri" pitchFamily="34" charset="0"/>
                <a:cs typeface="Arial" pitchFamily="34" charset="0"/>
              </a:rPr>
              <a:t>.</a:t>
            </a:r>
            <a:endParaRPr kumimoji="0" lang="ru-RU" sz="22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200" b="1" i="1" u="none" strike="noStrike" cap="none" normalizeH="0" baseline="0" dirty="0" smtClean="0">
                <a:ln>
                  <a:noFill/>
                </a:ln>
                <a:solidFill>
                  <a:srgbClr val="002060"/>
                </a:solidFill>
                <a:effectLst/>
                <a:latin typeface="Cambria" pitchFamily="18" charset="0"/>
                <a:ea typeface="Calibri" pitchFamily="34" charset="0"/>
                <a:cs typeface="Arial" pitchFamily="34" charset="0"/>
              </a:rPr>
              <a:t>Центр уединения.</a:t>
            </a:r>
            <a:endParaRPr kumimoji="0" lang="ru-RU" sz="22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rgbClr val="002060"/>
                </a:solidFill>
                <a:effectLst/>
                <a:latin typeface="Cambria" pitchFamily="18" charset="0"/>
                <a:ea typeface="Calibri" pitchFamily="34" charset="0"/>
                <a:cs typeface="Arial" pitchFamily="34" charset="0"/>
              </a:rPr>
              <a:t>Цель</a:t>
            </a:r>
            <a:r>
              <a:rPr kumimoji="0" lang="ru-RU" sz="2200" b="1" i="0" u="none" strike="noStrike" cap="none" normalizeH="0" baseline="0" dirty="0" smtClean="0">
                <a:ln>
                  <a:noFill/>
                </a:ln>
                <a:solidFill>
                  <a:schemeClr val="tx1"/>
                </a:solidFill>
                <a:effectLst/>
                <a:latin typeface="Cambria" pitchFamily="18" charset="0"/>
                <a:ea typeface="Calibri" pitchFamily="34" charset="0"/>
                <a:cs typeface="Arial" pitchFamily="34" charset="0"/>
              </a:rPr>
              <a:t>:</a:t>
            </a:r>
            <a:r>
              <a:rPr kumimoji="0" lang="ru-RU" sz="2200" b="0" i="0" u="none" strike="noStrike" cap="none" normalizeH="0" baseline="0" dirty="0" smtClean="0">
                <a:ln>
                  <a:noFill/>
                </a:ln>
                <a:solidFill>
                  <a:schemeClr val="tx1"/>
                </a:solidFill>
                <a:effectLst/>
                <a:latin typeface="Cambria" pitchFamily="18" charset="0"/>
                <a:ea typeface="Calibri" pitchFamily="34" charset="0"/>
                <a:cs typeface="Arial" pitchFamily="34" charset="0"/>
              </a:rPr>
              <a:t> </a:t>
            </a:r>
            <a:r>
              <a:rPr kumimoji="0" lang="ru-RU" sz="2200" b="0" i="0" u="none" strike="noStrike" cap="none" normalizeH="0" baseline="0" dirty="0" smtClean="0">
                <a:ln>
                  <a:noFill/>
                </a:ln>
                <a:solidFill>
                  <a:srgbClr val="000000"/>
                </a:solidFill>
                <a:effectLst/>
                <a:latin typeface="Cambria" pitchFamily="18" charset="0"/>
                <a:ea typeface="Calibri" pitchFamily="34" charset="0"/>
                <a:cs typeface="Arial" pitchFamily="34" charset="0"/>
              </a:rPr>
              <a:t>помочь снять усталость, эмоциональное напряжение; расположить к отдыху и расслаблению.</a:t>
            </a:r>
            <a:endParaRPr kumimoji="0" lang="ru-RU"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rgbClr val="002060"/>
                </a:solidFill>
                <a:effectLst/>
                <a:latin typeface="Cambria" pitchFamily="18" charset="0"/>
                <a:ea typeface="Calibri" pitchFamily="34" charset="0"/>
                <a:cs typeface="Arial" pitchFamily="34" charset="0"/>
              </a:rPr>
              <a:t>Задачи: </a:t>
            </a:r>
            <a:endParaRPr kumimoji="0" lang="ru-RU" sz="22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2200" b="0" i="0" u="none" strike="noStrike" cap="none" normalizeH="0" baseline="0" dirty="0" smtClean="0">
                <a:ln>
                  <a:noFill/>
                </a:ln>
                <a:solidFill>
                  <a:srgbClr val="000000"/>
                </a:solidFill>
                <a:effectLst/>
                <a:latin typeface="Cambria" pitchFamily="18" charset="0"/>
                <a:ea typeface="Times New Roman" pitchFamily="18" charset="0"/>
                <a:cs typeface="Arial" pitchFamily="34" charset="0"/>
              </a:rPr>
              <a:t>Сохранение здоровья детей;</a:t>
            </a:r>
            <a:endParaRPr kumimoji="0" lang="ru-RU"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2200" b="0" i="0" u="none" strike="noStrike" cap="none" normalizeH="0" baseline="0" dirty="0" smtClean="0">
                <a:ln>
                  <a:noFill/>
                </a:ln>
                <a:solidFill>
                  <a:srgbClr val="000000"/>
                </a:solidFill>
                <a:effectLst/>
                <a:latin typeface="Cambria" pitchFamily="18" charset="0"/>
                <a:ea typeface="Times New Roman" pitchFamily="18" charset="0"/>
                <a:cs typeface="Arial" pitchFamily="34" charset="0"/>
              </a:rPr>
              <a:t>Развитие сенсорики, моторики, фантазии, творческих способностей.</a:t>
            </a:r>
            <a:endParaRPr kumimoji="0" lang="ru-RU"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2200" b="0" i="0" u="none" strike="noStrike" cap="none" normalizeH="0" baseline="0" dirty="0" smtClean="0">
                <a:ln>
                  <a:noFill/>
                </a:ln>
                <a:solidFill>
                  <a:srgbClr val="000000"/>
                </a:solidFill>
                <a:effectLst/>
                <a:latin typeface="Cambria" pitchFamily="18" charset="0"/>
                <a:ea typeface="Times New Roman" pitchFamily="18" charset="0"/>
                <a:cs typeface="Arial" pitchFamily="34" charset="0"/>
              </a:rPr>
              <a:t>Создать чувство защищенности у ребенка.</a:t>
            </a:r>
            <a:endParaRPr kumimoji="0" lang="ru-RU"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200" b="1" i="0" u="none" strike="noStrike" cap="none" normalizeH="0" baseline="0" dirty="0" smtClean="0">
                <a:ln>
                  <a:noFill/>
                </a:ln>
                <a:solidFill>
                  <a:srgbClr val="000000"/>
                </a:solidFill>
                <a:effectLst/>
                <a:latin typeface="Cambria" pitchFamily="18" charset="0"/>
                <a:ea typeface="Calibri" pitchFamily="34" charset="0"/>
                <a:cs typeface="Arial" pitchFamily="34" charset="0"/>
              </a:rPr>
              <a:t>Актуальность:</a:t>
            </a:r>
            <a:r>
              <a:rPr kumimoji="0" lang="ru-RU" sz="2200" b="1" i="0" u="none" strike="noStrike" cap="none" normalizeH="0" baseline="0" dirty="0" smtClean="0">
                <a:ln>
                  <a:noFill/>
                </a:ln>
                <a:solidFill>
                  <a:srgbClr val="000000"/>
                </a:solidFill>
                <a:effectLst/>
                <a:latin typeface="Calibri"/>
                <a:ea typeface="Calibri" pitchFamily="34" charset="0"/>
                <a:cs typeface="Arial" pitchFamily="34" charset="0"/>
              </a:rPr>
              <a:t> </a:t>
            </a:r>
            <a:r>
              <a:rPr kumimoji="0" lang="ru-RU" sz="2200" b="0" i="0" u="none" strike="noStrike" cap="none" normalizeH="0" baseline="0" dirty="0" smtClean="0">
                <a:ln>
                  <a:noFill/>
                </a:ln>
                <a:solidFill>
                  <a:srgbClr val="000000"/>
                </a:solidFill>
                <a:effectLst/>
                <a:latin typeface="Cambria" pitchFamily="18" charset="0"/>
                <a:ea typeface="Calibri" pitchFamily="34" charset="0"/>
                <a:cs typeface="Arial" pitchFamily="34" charset="0"/>
              </a:rPr>
              <a:t>В середине 90- </a:t>
            </a:r>
            <a:r>
              <a:rPr kumimoji="0" lang="ru-RU" sz="2200" b="0" i="0" u="none" strike="noStrike" cap="none" normalizeH="0" baseline="0" dirty="0" err="1" smtClean="0">
                <a:ln>
                  <a:noFill/>
                </a:ln>
                <a:solidFill>
                  <a:srgbClr val="000000"/>
                </a:solidFill>
                <a:effectLst/>
                <a:latin typeface="Cambria" pitchFamily="18" charset="0"/>
                <a:ea typeface="Calibri" pitchFamily="34" charset="0"/>
                <a:cs typeface="Arial" pitchFamily="34" charset="0"/>
              </a:rPr>
              <a:t>х</a:t>
            </a:r>
            <a:r>
              <a:rPr kumimoji="0" lang="ru-RU" sz="2200" b="0" i="0" u="none" strike="noStrike" cap="none" normalizeH="0" baseline="0" dirty="0" smtClean="0">
                <a:ln>
                  <a:noFill/>
                </a:ln>
                <a:solidFill>
                  <a:srgbClr val="000000"/>
                </a:solidFill>
                <a:effectLst/>
                <a:latin typeface="Cambria" pitchFamily="18" charset="0"/>
                <a:ea typeface="Calibri" pitchFamily="34" charset="0"/>
                <a:cs typeface="Arial" pitchFamily="34" charset="0"/>
              </a:rPr>
              <a:t> годов для педагогов дошкольных </a:t>
            </a:r>
            <a:r>
              <a:rPr kumimoji="0" lang="ru-RU" sz="2200" b="0" i="0" u="none" strike="noStrike" cap="none" normalizeH="0" baseline="0" dirty="0" smtClean="0">
                <a:ln>
                  <a:noFill/>
                </a:ln>
                <a:solidFill>
                  <a:srgbClr val="000000"/>
                </a:solidFill>
                <a:effectLst/>
                <a:latin typeface="Calibri"/>
                <a:ea typeface="Calibri" pitchFamily="34" charset="0"/>
                <a:cs typeface="Arial" pitchFamily="34" charset="0"/>
              </a:rPr>
              <a:t> </a:t>
            </a:r>
            <a:r>
              <a:rPr kumimoji="0" lang="ru-RU" sz="2200" b="0" i="0" u="none" strike="noStrike" cap="none" normalizeH="0" baseline="0" dirty="0" smtClean="0">
                <a:ln>
                  <a:noFill/>
                </a:ln>
                <a:solidFill>
                  <a:srgbClr val="000000"/>
                </a:solidFill>
                <a:effectLst/>
                <a:latin typeface="Cambria" pitchFamily="18" charset="0"/>
                <a:ea typeface="Calibri" pitchFamily="34" charset="0"/>
                <a:cs typeface="Arial" pitchFamily="34" charset="0"/>
              </a:rPr>
              <a:t>учреждений все изменилось. В фокусе педагогических </a:t>
            </a:r>
            <a:r>
              <a:rPr kumimoji="0" lang="ru-RU" sz="2200" b="0" i="0" u="none" strike="noStrike" cap="none" normalizeH="0" baseline="0" dirty="0" smtClean="0">
                <a:ln>
                  <a:noFill/>
                </a:ln>
                <a:solidFill>
                  <a:srgbClr val="000000"/>
                </a:solidFill>
                <a:effectLst/>
                <a:latin typeface="Calibri"/>
                <a:ea typeface="Calibri" pitchFamily="34" charset="0"/>
                <a:cs typeface="Arial" pitchFamily="34" charset="0"/>
              </a:rPr>
              <a:t> </a:t>
            </a:r>
            <a:r>
              <a:rPr kumimoji="0" lang="ru-RU" sz="2200" b="0" i="0" u="none" strike="noStrike" cap="none" normalizeH="0" baseline="0" dirty="0" smtClean="0">
                <a:ln>
                  <a:noFill/>
                </a:ln>
                <a:solidFill>
                  <a:srgbClr val="000000"/>
                </a:solidFill>
                <a:effectLst/>
                <a:latin typeface="Cambria" pitchFamily="18" charset="0"/>
                <a:ea typeface="Calibri" pitchFamily="34" charset="0"/>
                <a:cs typeface="Arial" pitchFamily="34" charset="0"/>
              </a:rPr>
              <a:t>интересов оказался отдельно взятый ребенок, интересный сам по </a:t>
            </a:r>
            <a:r>
              <a:rPr kumimoji="0" lang="ru-RU" sz="2200" b="0" i="0" u="none" strike="noStrike" cap="none" normalizeH="0" baseline="0" dirty="0" smtClean="0">
                <a:ln>
                  <a:noFill/>
                </a:ln>
                <a:solidFill>
                  <a:srgbClr val="000000"/>
                </a:solidFill>
                <a:effectLst/>
                <a:latin typeface="Calibri"/>
                <a:ea typeface="Calibri" pitchFamily="34" charset="0"/>
                <a:cs typeface="Arial" pitchFamily="34" charset="0"/>
              </a:rPr>
              <a:t> </a:t>
            </a:r>
            <a:r>
              <a:rPr kumimoji="0" lang="ru-RU" sz="2200" b="0" i="0" u="none" strike="noStrike" cap="none" normalizeH="0" baseline="0" dirty="0" smtClean="0">
                <a:ln>
                  <a:noFill/>
                </a:ln>
                <a:solidFill>
                  <a:srgbClr val="000000"/>
                </a:solidFill>
                <a:effectLst/>
                <a:latin typeface="Cambria" pitchFamily="18" charset="0"/>
                <a:ea typeface="Calibri" pitchFamily="34" charset="0"/>
                <a:cs typeface="Arial" pitchFamily="34" charset="0"/>
              </a:rPr>
              <a:t>себе, </a:t>
            </a:r>
            <a:r>
              <a:rPr kumimoji="0" lang="ru-RU" sz="2200" b="0" i="0" u="none" strike="noStrike" cap="none" normalizeH="0" baseline="0" dirty="0" smtClean="0">
                <a:ln>
                  <a:noFill/>
                </a:ln>
                <a:solidFill>
                  <a:srgbClr val="000000"/>
                </a:solidFill>
                <a:effectLst/>
                <a:latin typeface="Calibri"/>
                <a:ea typeface="Calibri" pitchFamily="34" charset="0"/>
                <a:cs typeface="Arial" pitchFamily="34" charset="0"/>
              </a:rPr>
              <a:t> </a:t>
            </a:r>
            <a:r>
              <a:rPr kumimoji="0" lang="ru-RU" sz="2200" b="0" i="0" u="none" strike="noStrike" cap="none" normalizeH="0" baseline="0" dirty="0" smtClean="0">
                <a:ln>
                  <a:noFill/>
                </a:ln>
                <a:solidFill>
                  <a:srgbClr val="000000"/>
                </a:solidFill>
                <a:effectLst/>
                <a:latin typeface="Cambria" pitchFamily="18" charset="0"/>
                <a:ea typeface="Calibri" pitchFamily="34" charset="0"/>
                <a:cs typeface="Arial" pitchFamily="34" charset="0"/>
              </a:rPr>
              <a:t>а не только как частица слаженно </a:t>
            </a:r>
            <a:r>
              <a:rPr kumimoji="0" lang="ru-RU" sz="2200" b="0" i="0" u="none" strike="noStrike" cap="none" normalizeH="0" baseline="0" dirty="0" smtClean="0">
                <a:ln>
                  <a:noFill/>
                </a:ln>
                <a:solidFill>
                  <a:srgbClr val="000000"/>
                </a:solidFill>
                <a:effectLst/>
                <a:latin typeface="Calibri"/>
                <a:ea typeface="Calibri" pitchFamily="34" charset="0"/>
                <a:cs typeface="Arial" pitchFamily="34" charset="0"/>
              </a:rPr>
              <a:t> </a:t>
            </a:r>
            <a:r>
              <a:rPr kumimoji="0" lang="ru-RU" sz="2200" b="0" i="0" u="none" strike="noStrike" cap="none" normalizeH="0" baseline="0" dirty="0" smtClean="0">
                <a:ln>
                  <a:noFill/>
                </a:ln>
                <a:solidFill>
                  <a:srgbClr val="000000"/>
                </a:solidFill>
                <a:effectLst/>
                <a:latin typeface="Cambria" pitchFamily="18" charset="0"/>
                <a:ea typeface="Calibri" pitchFamily="34" charset="0"/>
                <a:cs typeface="Arial" pitchFamily="34" charset="0"/>
              </a:rPr>
              <a:t>действующей группы. Новые </a:t>
            </a:r>
            <a:r>
              <a:rPr kumimoji="0" lang="ru-RU" sz="2200" b="0" i="0" u="none" strike="noStrike" cap="none" normalizeH="0" baseline="0" dirty="0" smtClean="0">
                <a:ln>
                  <a:noFill/>
                </a:ln>
                <a:solidFill>
                  <a:srgbClr val="000000"/>
                </a:solidFill>
                <a:effectLst/>
                <a:latin typeface="Calibri"/>
                <a:ea typeface="Calibri" pitchFamily="34" charset="0"/>
                <a:cs typeface="Arial" pitchFamily="34" charset="0"/>
              </a:rPr>
              <a:t> </a:t>
            </a:r>
            <a:r>
              <a:rPr kumimoji="0" lang="ru-RU" sz="2200" b="0" i="0" u="none" strike="noStrike" cap="none" normalizeH="0" baseline="0" dirty="0" smtClean="0">
                <a:ln>
                  <a:noFill/>
                </a:ln>
                <a:solidFill>
                  <a:srgbClr val="000000"/>
                </a:solidFill>
                <a:effectLst/>
                <a:latin typeface="Cambria" pitchFamily="18" charset="0"/>
                <a:ea typeface="Calibri" pitchFamily="34" charset="0"/>
                <a:cs typeface="Arial" pitchFamily="34" charset="0"/>
              </a:rPr>
              <a:t>педагогические веяния стали проявляться в дизайне помещений. Воспитатели впервые </a:t>
            </a:r>
            <a:r>
              <a:rPr kumimoji="0" lang="ru-RU" sz="2200" b="0" i="0" u="none" strike="noStrike" cap="none" normalizeH="0" baseline="0" dirty="0" smtClean="0">
                <a:ln>
                  <a:noFill/>
                </a:ln>
                <a:solidFill>
                  <a:srgbClr val="000000"/>
                </a:solidFill>
                <a:effectLst/>
                <a:latin typeface="Calibri"/>
                <a:ea typeface="Calibri" pitchFamily="34" charset="0"/>
                <a:cs typeface="Arial" pitchFamily="34" charset="0"/>
              </a:rPr>
              <a:t> </a:t>
            </a:r>
            <a:r>
              <a:rPr kumimoji="0" lang="ru-RU" sz="2200" b="0" i="0" u="none" strike="noStrike" cap="none" normalizeH="0" baseline="0" dirty="0" smtClean="0">
                <a:ln>
                  <a:noFill/>
                </a:ln>
                <a:solidFill>
                  <a:srgbClr val="000000"/>
                </a:solidFill>
                <a:effectLst/>
                <a:latin typeface="Cambria" pitchFamily="18" charset="0"/>
                <a:ea typeface="Calibri" pitchFamily="34" charset="0"/>
                <a:cs typeface="Arial" pitchFamily="34" charset="0"/>
              </a:rPr>
              <a:t>с момента создания первых </a:t>
            </a:r>
            <a:r>
              <a:rPr kumimoji="0" lang="ru-RU" sz="2200" b="0" i="0" u="none" strike="noStrike" cap="none" normalizeH="0" baseline="0" dirty="0" smtClean="0">
                <a:ln>
                  <a:noFill/>
                </a:ln>
                <a:solidFill>
                  <a:srgbClr val="000000"/>
                </a:solidFill>
                <a:effectLst/>
                <a:latin typeface="Calibri"/>
                <a:ea typeface="Calibri" pitchFamily="34" charset="0"/>
                <a:cs typeface="Arial" pitchFamily="34" charset="0"/>
              </a:rPr>
              <a:t> </a:t>
            </a:r>
            <a:r>
              <a:rPr kumimoji="0" lang="ru-RU" sz="2200" b="0" i="0" u="none" strike="noStrike" cap="none" normalizeH="0" baseline="0" dirty="0" smtClean="0">
                <a:ln>
                  <a:noFill/>
                </a:ln>
                <a:solidFill>
                  <a:srgbClr val="000000"/>
                </a:solidFill>
                <a:effectLst/>
                <a:latin typeface="Cambria" pitchFamily="18" charset="0"/>
                <a:ea typeface="Calibri" pitchFamily="34" charset="0"/>
                <a:cs typeface="Arial" pitchFamily="34" charset="0"/>
              </a:rPr>
              <a:t>советских садов стали говорить: </a:t>
            </a:r>
            <a:r>
              <a:rPr kumimoji="0" lang="ru-RU" sz="2200" b="0" i="0" u="none" strike="noStrike" cap="none" normalizeH="0" baseline="0" dirty="0" smtClean="0">
                <a:ln>
                  <a:noFill/>
                </a:ln>
                <a:solidFill>
                  <a:srgbClr val="000000"/>
                </a:solidFill>
                <a:effectLst/>
                <a:latin typeface="Calibri"/>
                <a:ea typeface="Calibri" pitchFamily="34" charset="0"/>
                <a:cs typeface="Arial" pitchFamily="34" charset="0"/>
              </a:rPr>
              <a:t>«</a:t>
            </a:r>
            <a:r>
              <a:rPr kumimoji="0" lang="ru-RU" sz="2200" b="0" i="0" u="none" strike="noStrike" cap="none" normalizeH="0" baseline="0" dirty="0" smtClean="0">
                <a:ln>
                  <a:noFill/>
                </a:ln>
                <a:solidFill>
                  <a:srgbClr val="000000"/>
                </a:solidFill>
                <a:effectLst/>
                <a:latin typeface="Cambria" pitchFamily="18" charset="0"/>
                <a:ea typeface="Calibri" pitchFamily="34" charset="0"/>
                <a:cs typeface="Arial" pitchFamily="34" charset="0"/>
              </a:rPr>
              <a:t>Хотим, что бы в детском саду было, как </a:t>
            </a:r>
            <a:r>
              <a:rPr kumimoji="0" lang="ru-RU" sz="2200" b="0" i="0" u="none" strike="noStrike" cap="none" normalizeH="0" baseline="0" dirty="0" smtClean="0">
                <a:ln>
                  <a:noFill/>
                </a:ln>
                <a:solidFill>
                  <a:srgbClr val="000000"/>
                </a:solidFill>
                <a:effectLst/>
                <a:latin typeface="Calibri"/>
                <a:ea typeface="Calibri" pitchFamily="34" charset="0"/>
                <a:cs typeface="Arial" pitchFamily="34" charset="0"/>
              </a:rPr>
              <a:t> </a:t>
            </a:r>
            <a:r>
              <a:rPr kumimoji="0" lang="ru-RU" sz="2200" b="0" i="0" u="none" strike="noStrike" cap="none" normalizeH="0" baseline="0" dirty="0" smtClean="0">
                <a:ln>
                  <a:noFill/>
                </a:ln>
                <a:solidFill>
                  <a:srgbClr val="000000"/>
                </a:solidFill>
                <a:effectLst/>
                <a:latin typeface="Cambria" pitchFamily="18" charset="0"/>
                <a:ea typeface="Calibri" pitchFamily="34" charset="0"/>
                <a:cs typeface="Arial" pitchFamily="34" charset="0"/>
              </a:rPr>
              <a:t>дома!</a:t>
            </a:r>
            <a:r>
              <a:rPr kumimoji="0" lang="ru-RU" sz="2200" b="0" i="0" u="none" strike="noStrike" cap="none" normalizeH="0" baseline="0" dirty="0" smtClean="0">
                <a:ln>
                  <a:noFill/>
                </a:ln>
                <a:solidFill>
                  <a:srgbClr val="000000"/>
                </a:solidFill>
                <a:effectLst/>
                <a:latin typeface="Calibri"/>
                <a:ea typeface="Calibri" pitchFamily="34" charset="0"/>
                <a:cs typeface="Arial" pitchFamily="34" charset="0"/>
              </a:rPr>
              <a:t>»</a:t>
            </a:r>
            <a:r>
              <a:rPr kumimoji="0" lang="ru-RU" sz="2200" b="0" i="0" u="none" strike="noStrike" cap="none" normalizeH="0" baseline="0" dirty="0" smtClean="0">
                <a:ln>
                  <a:noFill/>
                </a:ln>
                <a:solidFill>
                  <a:srgbClr val="000000"/>
                </a:solidFill>
                <a:effectLst/>
                <a:latin typeface="Cambria" pitchFamily="18" charset="0"/>
                <a:ea typeface="Calibri" pitchFamily="34" charset="0"/>
                <a:cs typeface="Arial" pitchFamily="34" charset="0"/>
              </a:rPr>
              <a:t>. </a:t>
            </a:r>
            <a:endParaRPr kumimoji="0" lang="ru-RU" sz="2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200" b="0" i="0" u="none" strike="noStrike" cap="none" normalizeH="0" baseline="0" dirty="0" smtClean="0">
                <a:ln>
                  <a:noFill/>
                </a:ln>
                <a:solidFill>
                  <a:srgbClr val="000000"/>
                </a:solidFill>
                <a:effectLst/>
                <a:latin typeface="Cambria" pitchFamily="18" charset="0"/>
                <a:ea typeface="Calibri" pitchFamily="34" charset="0"/>
                <a:cs typeface="Arial" pitchFamily="34" charset="0"/>
              </a:rPr>
              <a:t>Но что такое дом, место, где чувствуем себя защищенными. В группе тоже можно создать такое чувство. В этом может помочь центр уединения.  Это место для фантазий, а не для развернутых ролевых игр: отлежался, отсиделся, успокоился </a:t>
            </a:r>
            <a:r>
              <a:rPr kumimoji="0" lang="ru-RU" sz="2200" b="0" i="0" u="none" strike="noStrike" cap="none" normalizeH="0" baseline="0" dirty="0" smtClean="0">
                <a:ln>
                  <a:noFill/>
                </a:ln>
                <a:solidFill>
                  <a:srgbClr val="000000"/>
                </a:solidFill>
                <a:effectLst/>
                <a:latin typeface="Calibri"/>
                <a:ea typeface="Calibri" pitchFamily="34" charset="0"/>
                <a:cs typeface="Arial" pitchFamily="34" charset="0"/>
              </a:rPr>
              <a:t>—</a:t>
            </a:r>
            <a:r>
              <a:rPr kumimoji="0" lang="ru-RU" sz="2200" b="0" i="0" u="none" strike="noStrike" cap="none" normalizeH="0" baseline="0" dirty="0" smtClean="0">
                <a:ln>
                  <a:noFill/>
                </a:ln>
                <a:solidFill>
                  <a:srgbClr val="000000"/>
                </a:solidFill>
                <a:effectLst/>
                <a:latin typeface="Cambria" pitchFamily="18" charset="0"/>
                <a:ea typeface="Calibri" pitchFamily="34" charset="0"/>
                <a:cs typeface="Arial" pitchFamily="34" charset="0"/>
              </a:rPr>
              <a:t> можно вылезать и снова включаться в общую суету. </a:t>
            </a:r>
            <a:endParaRPr kumimoji="0" lang="ru-RU" sz="22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212378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2248" y="378371"/>
            <a:ext cx="11051627" cy="403700"/>
          </a:xfrm>
          <a:prstGeom prst="rect">
            <a:avLst/>
          </a:prstGeom>
        </p:spPr>
        <p:txBody>
          <a:bodyPr wrap="square">
            <a:spAutoFit/>
          </a:bodyPr>
          <a:lstStyle/>
          <a:p>
            <a:pPr algn="just">
              <a:lnSpc>
                <a:spcPct val="107000"/>
              </a:lnSpc>
              <a:spcAft>
                <a:spcPts val="1500"/>
              </a:spcAft>
            </a:pPr>
            <a:r>
              <a:rPr lang="ru-RU" sz="2000" dirty="0">
                <a:solidFill>
                  <a:srgbClr val="000000"/>
                </a:solidFill>
                <a:latin typeface="Comic Sans MS" panose="030F0702030302020204" pitchFamily="66" charset="0"/>
                <a:ea typeface="Times New Roman" panose="02020603050405020304" pitchFamily="18" charset="0"/>
                <a:cs typeface="Times New Roman" panose="02020603050405020304" pitchFamily="18" charset="0"/>
              </a:rPr>
              <a:t> </a:t>
            </a:r>
            <a:endParaRPr lang="ru-RU" sz="2000" dirty="0">
              <a:latin typeface="Comic Sans MS" panose="030F0702030302020204" pitchFamily="66" charset="0"/>
              <a:ea typeface="Calibri" panose="020F0502020204030204" pitchFamily="34" charset="0"/>
              <a:cs typeface="Times New Roman" panose="02020603050405020304" pitchFamily="18" charset="0"/>
            </a:endParaRPr>
          </a:p>
        </p:txBody>
      </p:sp>
      <p:pic>
        <p:nvPicPr>
          <p:cNvPr id="8194" name="Picture 2" descr="D:\123\пчёлки\image_2015-08-10_20-19-35.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pic>
        <p:nvPicPr>
          <p:cNvPr id="6" name="Рисунок 5" descr="D:\фотографии детский сад\группы\среда\SAM_1882.JPG"/>
          <p:cNvPicPr/>
          <p:nvPr/>
        </p:nvPicPr>
        <p:blipFill rotWithShape="1">
          <a:blip r:embed="rId3" cstate="print"/>
          <a:srcRect t="13762"/>
          <a:stretch/>
        </p:blipFill>
        <p:spPr bwMode="auto">
          <a:xfrm>
            <a:off x="677918" y="299545"/>
            <a:ext cx="8970580" cy="46823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8195" name="Picture 3" descr="D:\123\пчёлки\pic.png"/>
          <p:cNvPicPr>
            <a:picLocks noChangeAspect="1" noChangeArrowheads="1"/>
          </p:cNvPicPr>
          <p:nvPr/>
        </p:nvPicPr>
        <p:blipFill>
          <a:blip r:embed="rId4" cstate="print"/>
          <a:srcRect/>
          <a:stretch>
            <a:fillRect/>
          </a:stretch>
        </p:blipFill>
        <p:spPr bwMode="auto">
          <a:xfrm flipH="1">
            <a:off x="8986342" y="677918"/>
            <a:ext cx="3673367" cy="3279228"/>
          </a:xfrm>
          <a:prstGeom prst="rect">
            <a:avLst/>
          </a:prstGeom>
          <a:noFill/>
        </p:spPr>
      </p:pic>
      <p:sp>
        <p:nvSpPr>
          <p:cNvPr id="5121" name="Rectangle 1"/>
          <p:cNvSpPr>
            <a:spLocks noChangeArrowheads="1"/>
          </p:cNvSpPr>
          <p:nvPr/>
        </p:nvSpPr>
        <p:spPr bwMode="auto">
          <a:xfrm>
            <a:off x="536027" y="5025517"/>
            <a:ext cx="11177751"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2"/>
                </a:solidFill>
                <a:effectLst/>
                <a:latin typeface="Cambria" pitchFamily="18" charset="0"/>
                <a:ea typeface="Calibri" pitchFamily="34" charset="0"/>
                <a:cs typeface="Arial" pitchFamily="34" charset="0"/>
              </a:rPr>
              <a:t>Центр привлекает детей и помогает им понимать собственные эмоции, эмоциональные состояния других, ,помогает снять усталость, располагает к отдыху и расслаблению, является местом эмоциональной разгрузки.</a:t>
            </a:r>
            <a:endParaRPr kumimoji="0" lang="ru-RU" sz="2000" b="0" i="0" u="none" strike="noStrike" cap="none" normalizeH="0" baseline="0" dirty="0" smtClean="0">
              <a:ln>
                <a:noFill/>
              </a:ln>
              <a:solidFill>
                <a:schemeClr val="tx2"/>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2"/>
                </a:solidFill>
                <a:effectLst/>
                <a:latin typeface="Cambria" pitchFamily="18" charset="0"/>
                <a:ea typeface="Calibri" pitchFamily="34" charset="0"/>
                <a:cs typeface="Arial" pitchFamily="34" charset="0"/>
              </a:rPr>
              <a:t>Содержание: домик-палатка с окошками и дверью, (в проекте) полочка с семейными фотографиями детей.</a:t>
            </a:r>
            <a:endParaRPr kumimoji="0" lang="ru-RU" sz="2000" b="0" i="0" u="none" strike="noStrike" cap="none" normalizeH="0" baseline="0" dirty="0" smtClean="0">
              <a:ln>
                <a:noFill/>
              </a:ln>
              <a:solidFill>
                <a:schemeClr val="tx2"/>
              </a:solidFill>
              <a:effectLst/>
              <a:latin typeface="Arial" pitchFamily="34" charset="0"/>
              <a:cs typeface="Arial" pitchFamily="34" charset="0"/>
            </a:endParaRPr>
          </a:p>
        </p:txBody>
      </p:sp>
    </p:spTree>
    <p:extLst>
      <p:ext uri="{BB962C8B-B14F-4D97-AF65-F5344CB8AC3E}">
        <p14:creationId xmlns:p14="http://schemas.microsoft.com/office/powerpoint/2010/main" val="2755403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D:\123\пчёлки\579f33ce47b9015645e25dd6.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4097" name="Rectangle 1"/>
          <p:cNvSpPr>
            <a:spLocks noChangeArrowheads="1"/>
          </p:cNvSpPr>
          <p:nvPr/>
        </p:nvSpPr>
        <p:spPr bwMode="auto">
          <a:xfrm>
            <a:off x="283779" y="524860"/>
            <a:ext cx="10499835" cy="5601533"/>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1" u="none" strike="noStrike" cap="none" normalizeH="0" baseline="0" dirty="0" smtClean="0">
                <a:ln>
                  <a:noFill/>
                </a:ln>
                <a:solidFill>
                  <a:srgbClr val="7030A0"/>
                </a:solidFill>
                <a:effectLst/>
                <a:latin typeface="Cambria" pitchFamily="18" charset="0"/>
                <a:ea typeface="Times New Roman" pitchFamily="18" charset="0"/>
                <a:cs typeface="Arial" pitchFamily="34" charset="0"/>
              </a:rPr>
              <a:t>Центр релаксации:</a:t>
            </a:r>
            <a:endPar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2"/>
                </a:solidFill>
                <a:effectLst/>
                <a:latin typeface="Cambria" pitchFamily="18" charset="0"/>
                <a:ea typeface="Times New Roman" pitchFamily="18" charset="0"/>
                <a:cs typeface="Arial" pitchFamily="34" charset="0"/>
              </a:rPr>
              <a:t>Цель:</a:t>
            </a:r>
            <a:r>
              <a:rPr kumimoji="0" lang="ru-RU" sz="2000" b="0" i="0" u="none" strike="noStrike" cap="none" normalizeH="0" baseline="0" dirty="0" smtClean="0">
                <a:ln>
                  <a:noFill/>
                </a:ln>
                <a:solidFill>
                  <a:schemeClr val="tx2"/>
                </a:solidFill>
                <a:effectLst/>
                <a:latin typeface="Cambria" pitchFamily="18" charset="0"/>
                <a:ea typeface="Times New Roman" pitchFamily="18" charset="0"/>
                <a:cs typeface="Arial" pitchFamily="34" charset="0"/>
              </a:rPr>
              <a:t> снять стресс, обеспечить расслабление, улучшить кровообращение.</a:t>
            </a:r>
            <a:endParaRPr kumimoji="0" lang="ru-RU" sz="2000" b="0" i="0" u="none" strike="noStrike" cap="none" normalizeH="0" baseline="0" dirty="0" smtClean="0">
              <a:ln>
                <a:noFill/>
              </a:ln>
              <a:solidFill>
                <a:schemeClr val="tx2"/>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2"/>
                </a:solidFill>
                <a:effectLst/>
                <a:latin typeface="Cambria" pitchFamily="18" charset="0"/>
                <a:ea typeface="Times New Roman" pitchFamily="18" charset="0"/>
                <a:cs typeface="Arial" pitchFamily="34" charset="0"/>
              </a:rPr>
              <a:t>Задачи: </a:t>
            </a:r>
            <a:endParaRPr kumimoji="0" lang="ru-RU" sz="2000" b="0" i="0" u="none" strike="noStrike" cap="none" normalizeH="0" baseline="0" dirty="0" smtClean="0">
              <a:ln>
                <a:noFill/>
              </a:ln>
              <a:solidFill>
                <a:schemeClr val="tx2"/>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2000" b="0" i="0" u="none" strike="noStrike" cap="none" normalizeH="0" baseline="0" dirty="0" smtClean="0">
                <a:ln>
                  <a:noFill/>
                </a:ln>
                <a:solidFill>
                  <a:schemeClr val="tx2"/>
                </a:solidFill>
                <a:effectLst/>
                <a:latin typeface="Cambria" pitchFamily="18" charset="0"/>
                <a:ea typeface="Times New Roman" pitchFamily="18" charset="0"/>
                <a:cs typeface="Arial" pitchFamily="34" charset="0"/>
              </a:rPr>
              <a:t>Сохранение здоровья детей;</a:t>
            </a:r>
            <a:endParaRPr kumimoji="0" lang="ru-RU" sz="2000" b="0" i="0" u="none" strike="noStrike" cap="none" normalizeH="0" baseline="0" dirty="0" smtClean="0">
              <a:ln>
                <a:noFill/>
              </a:ln>
              <a:solidFill>
                <a:schemeClr val="tx2"/>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2000" b="0" i="0" u="none" strike="noStrike" cap="none" normalizeH="0" baseline="0" dirty="0" smtClean="0">
                <a:ln>
                  <a:noFill/>
                </a:ln>
                <a:solidFill>
                  <a:schemeClr val="tx2"/>
                </a:solidFill>
                <a:effectLst/>
                <a:latin typeface="Cambria" pitchFamily="18" charset="0"/>
                <a:ea typeface="Times New Roman" pitchFamily="18" charset="0"/>
                <a:cs typeface="Arial" pitchFamily="34" charset="0"/>
              </a:rPr>
              <a:t>Развитие </a:t>
            </a:r>
            <a:r>
              <a:rPr kumimoji="0" lang="ru-RU" sz="2000" b="0" i="0" u="none" strike="noStrike" cap="none" normalizeH="0" baseline="0" dirty="0" smtClean="0">
                <a:ln>
                  <a:noFill/>
                </a:ln>
                <a:solidFill>
                  <a:schemeClr val="tx2"/>
                </a:solidFill>
                <a:effectLst/>
                <a:latin typeface="Cambria" pitchFamily="18" charset="0"/>
                <a:ea typeface="Calibri" pitchFamily="34" charset="0"/>
                <a:cs typeface="Arial" pitchFamily="34" charset="0"/>
              </a:rPr>
              <a:t> костно-мышечного аппарата ребенка, за счет необходимости координации движений</a:t>
            </a:r>
            <a:r>
              <a:rPr kumimoji="0" lang="ru-RU" sz="2000" b="0" i="0" u="none" strike="noStrike" cap="none" normalizeH="0" baseline="0" dirty="0" smtClean="0">
                <a:ln>
                  <a:noFill/>
                </a:ln>
                <a:solidFill>
                  <a:schemeClr val="tx2"/>
                </a:solidFill>
                <a:effectLst/>
                <a:latin typeface="Cambria" pitchFamily="18" charset="0"/>
                <a:ea typeface="Times New Roman" pitchFamily="18" charset="0"/>
                <a:cs typeface="Arial" pitchFamily="34" charset="0"/>
              </a:rPr>
              <a:t>.</a:t>
            </a:r>
            <a:endParaRPr kumimoji="0" lang="ru-RU" sz="2000" b="0" i="0" u="none" strike="noStrike" cap="none" normalizeH="0" baseline="0" dirty="0" smtClean="0">
              <a:ln>
                <a:noFill/>
              </a:ln>
              <a:solidFill>
                <a:schemeClr val="tx2"/>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sz="2000" b="0" i="0" u="none" strike="noStrike" cap="none" normalizeH="0" baseline="0" dirty="0" smtClean="0">
                <a:ln>
                  <a:noFill/>
                </a:ln>
                <a:solidFill>
                  <a:schemeClr val="tx2"/>
                </a:solidFill>
                <a:effectLst/>
                <a:latin typeface="Cambria" pitchFamily="18" charset="0"/>
                <a:ea typeface="Calibri" pitchFamily="34" charset="0"/>
                <a:cs typeface="Arial" pitchFamily="34" charset="0"/>
              </a:rPr>
              <a:t>Помочь малышам научится общаться друг с другом</a:t>
            </a:r>
            <a:r>
              <a:rPr kumimoji="0" lang="ru-RU" sz="2000" b="0" i="0" u="none" strike="noStrike" cap="none" normalizeH="0" baseline="0" dirty="0" smtClean="0">
                <a:ln>
                  <a:noFill/>
                </a:ln>
                <a:solidFill>
                  <a:schemeClr val="tx2"/>
                </a:solidFill>
                <a:effectLst/>
                <a:latin typeface="Cambria" pitchFamily="18" charset="0"/>
                <a:ea typeface="Times New Roman" pitchFamily="18" charset="0"/>
                <a:cs typeface="Arial" pitchFamily="34" charset="0"/>
              </a:rPr>
              <a:t>.</a:t>
            </a:r>
            <a:endParaRPr kumimoji="0" lang="ru-RU" sz="2000" b="0" i="0" u="none" strike="noStrike" cap="none" normalizeH="0" baseline="0" dirty="0" smtClean="0">
              <a:ln>
                <a:noFill/>
              </a:ln>
              <a:solidFill>
                <a:schemeClr val="tx2"/>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2"/>
                </a:solidFill>
                <a:effectLst/>
                <a:latin typeface="Cambria" pitchFamily="18" charset="0"/>
                <a:ea typeface="Times New Roman" pitchFamily="18" charset="0"/>
                <a:cs typeface="Arial" pitchFamily="34" charset="0"/>
              </a:rPr>
              <a:t>Актуальность:</a:t>
            </a:r>
            <a:r>
              <a:rPr kumimoji="0" lang="ru-RU" sz="2000" b="1" i="0" u="none" strike="noStrike" cap="none" normalizeH="0" baseline="0" dirty="0" smtClean="0">
                <a:ln>
                  <a:noFill/>
                </a:ln>
                <a:solidFill>
                  <a:schemeClr val="tx2"/>
                </a:solidFill>
                <a:effectLst/>
                <a:latin typeface="Calibri"/>
                <a:ea typeface="Times New Roman" pitchFamily="18" charset="0"/>
                <a:cs typeface="Arial" pitchFamily="34" charset="0"/>
              </a:rPr>
              <a:t> </a:t>
            </a:r>
            <a:r>
              <a:rPr kumimoji="0" lang="ru-RU" sz="2000" b="0" i="0" u="none" strike="noStrike" cap="none" normalizeH="0" baseline="0" dirty="0" smtClean="0">
                <a:ln>
                  <a:noFill/>
                </a:ln>
                <a:solidFill>
                  <a:schemeClr val="tx2"/>
                </a:solidFill>
                <a:effectLst/>
                <a:latin typeface="Cambria" pitchFamily="18" charset="0"/>
                <a:ea typeface="Times New Roman" pitchFamily="18" charset="0"/>
                <a:cs typeface="Arial" pitchFamily="34" charset="0"/>
              </a:rPr>
              <a:t>Малышу, которого впервые приводят в детский сад, приходится заново выстраивать отношения с окружающими. А это </a:t>
            </a:r>
            <a:r>
              <a:rPr kumimoji="0" lang="ru-RU" sz="2000" b="0" i="0" u="none" strike="noStrike" cap="none" normalizeH="0" baseline="0" dirty="0" smtClean="0">
                <a:ln>
                  <a:noFill/>
                </a:ln>
                <a:solidFill>
                  <a:schemeClr val="tx2"/>
                </a:solidFill>
                <a:effectLst/>
                <a:latin typeface="Calibri"/>
                <a:ea typeface="Times New Roman" pitchFamily="18" charset="0"/>
                <a:cs typeface="Arial" pitchFamily="34" charset="0"/>
              </a:rPr>
              <a:t>—</a:t>
            </a:r>
            <a:r>
              <a:rPr kumimoji="0" lang="ru-RU" sz="2000" b="0" i="0" u="none" strike="noStrike" cap="none" normalizeH="0" baseline="0" dirty="0" smtClean="0">
                <a:ln>
                  <a:noFill/>
                </a:ln>
                <a:solidFill>
                  <a:schemeClr val="tx2"/>
                </a:solidFill>
                <a:effectLst/>
                <a:latin typeface="Cambria" pitchFamily="18" charset="0"/>
                <a:ea typeface="Times New Roman" pitchFamily="18" charset="0"/>
                <a:cs typeface="Arial" pitchFamily="34" charset="0"/>
              </a:rPr>
              <a:t> не простая задача! Для таких детей, проходящих адаптационный период, и создаются в дошкольных учреждениях центры релаксации.</a:t>
            </a:r>
            <a:r>
              <a:rPr kumimoji="0" lang="ru-RU" sz="2000" b="0" i="0" u="none" strike="noStrike" cap="none" normalizeH="0" baseline="0" dirty="0" smtClean="0">
                <a:ln>
                  <a:noFill/>
                </a:ln>
                <a:solidFill>
                  <a:schemeClr val="tx2"/>
                </a:solidFill>
                <a:effectLst/>
                <a:latin typeface="Calibri"/>
                <a:ea typeface="Times New Roman" pitchFamily="18" charset="0"/>
                <a:cs typeface="Arial" pitchFamily="34" charset="0"/>
              </a:rPr>
              <a:t> </a:t>
            </a:r>
            <a:endParaRPr kumimoji="0" lang="ru-RU" sz="2000" b="0" i="0" u="none" strike="noStrike" cap="none" normalizeH="0" baseline="0" dirty="0" smtClean="0">
              <a:ln>
                <a:noFill/>
              </a:ln>
              <a:solidFill>
                <a:schemeClr val="tx2"/>
              </a:solidFill>
              <a:effectLst/>
              <a:latin typeface="Arial" pitchFamily="34" charset="0"/>
              <a:ea typeface="Times New Roman" pitchFamily="18" charset="0"/>
              <a:cs typeface="Arial" pitchFamily="34" charset="0"/>
            </a:endParaRPr>
          </a:p>
          <a:p>
            <a:pPr fontAlgn="base"/>
            <a:r>
              <a:rPr kumimoji="0" lang="ru-RU" sz="2000" b="0" i="0" u="none" strike="noStrike" cap="none" normalizeH="0" baseline="0" dirty="0" smtClean="0">
                <a:ln>
                  <a:noFill/>
                </a:ln>
                <a:solidFill>
                  <a:schemeClr val="tx2"/>
                </a:solidFill>
                <a:effectLst/>
                <a:latin typeface="Cambria" pitchFamily="18" charset="0"/>
                <a:ea typeface="Times New Roman" pitchFamily="18" charset="0"/>
                <a:cs typeface="Arial" pitchFamily="34" charset="0"/>
              </a:rPr>
              <a:t>Для работы в этом направлении очень хорошо применять «сухой бассейн». Во время «плаванья» в бассейне ребёнок получает общий массаж тела без участия массажиста. </a:t>
            </a:r>
            <a:r>
              <a:rPr lang="ru-RU" sz="2000" dirty="0" smtClean="0">
                <a:solidFill>
                  <a:schemeClr val="tx2"/>
                </a:solidFill>
              </a:rPr>
              <a:t>Необходимость удерживать своё тело на поверхности постоянно ускользающих «волн» шариков  побуждает малыша координировать движения, при этом успешно развивается костно-мышечный аппарат.</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218" name="Picture 2" descr="D:\123\пчёлки\pic (1).png"/>
          <p:cNvPicPr>
            <a:picLocks noChangeAspect="1" noChangeArrowheads="1"/>
          </p:cNvPicPr>
          <p:nvPr/>
        </p:nvPicPr>
        <p:blipFill>
          <a:blip r:embed="rId3" cstate="print"/>
          <a:srcRect/>
          <a:stretch>
            <a:fillRect/>
          </a:stretch>
        </p:blipFill>
        <p:spPr bwMode="auto">
          <a:xfrm>
            <a:off x="9559486" y="3231930"/>
            <a:ext cx="3073947" cy="3073947"/>
          </a:xfrm>
          <a:prstGeom prst="rect">
            <a:avLst/>
          </a:prstGeom>
          <a:noFill/>
        </p:spPr>
      </p:pic>
    </p:spTree>
    <p:extLst>
      <p:ext uri="{BB962C8B-B14F-4D97-AF65-F5344CB8AC3E}">
        <p14:creationId xmlns:p14="http://schemas.microsoft.com/office/powerpoint/2010/main" val="168307200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Играющие дети 16 х 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ppt/theme/theme2.xml><?xml version="1.0" encoding="utf-8"?>
<a:theme xmlns:a="http://schemas.openxmlformats.org/drawingml/2006/main" name="Тема Offic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Макет учебной презентации с играющимися детьми (рисованные картинки, широкоэкранный формат)</Template>
  <TotalTime>370</TotalTime>
  <Words>1527</Words>
  <Application>Microsoft Office PowerPoint</Application>
  <PresentationFormat>Широкоэкранный</PresentationFormat>
  <Paragraphs>170</Paragraphs>
  <Slides>18</Slides>
  <Notes>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18</vt:i4>
      </vt:variant>
    </vt:vector>
  </HeadingPairs>
  <TitlesOfParts>
    <vt:vector size="27" baseType="lpstr">
      <vt:lpstr>Arial</vt:lpstr>
      <vt:lpstr>Calibri</vt:lpstr>
      <vt:lpstr>Calibri Light</vt:lpstr>
      <vt:lpstr>Cambria</vt:lpstr>
      <vt:lpstr>Comic Sans MS</vt:lpstr>
      <vt:lpstr>Euphemia</vt:lpstr>
      <vt:lpstr>Times New Roman</vt:lpstr>
      <vt:lpstr>Wingdings</vt:lpstr>
      <vt:lpstr>Играющие дети 16 х 9</vt:lpstr>
      <vt:lpstr>Группа «Пчёлки» группа раннего возраста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«Мы играем с песком» группа раннего возраста</dc:title>
  <dc:creator>Пользователь</dc:creator>
  <cp:lastModifiedBy>Acer</cp:lastModifiedBy>
  <cp:revision>38</cp:revision>
  <dcterms:created xsi:type="dcterms:W3CDTF">2017-11-25T07:36:10Z</dcterms:created>
  <dcterms:modified xsi:type="dcterms:W3CDTF">2018-09-26T17:09:55Z</dcterms:modified>
</cp:coreProperties>
</file>